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8" r:id="rId1"/>
  </p:sldMasterIdLst>
  <p:notesMasterIdLst>
    <p:notesMasterId r:id="rId7"/>
  </p:notesMasterIdLst>
  <p:sldIdLst>
    <p:sldId id="332" r:id="rId2"/>
    <p:sldId id="328" r:id="rId3"/>
    <p:sldId id="329" r:id="rId4"/>
    <p:sldId id="331" r:id="rId5"/>
    <p:sldId id="330" r:id="rId6"/>
  </p:sldIdLst>
  <p:sldSz cx="9144000" cy="5143500" type="screen16x9"/>
  <p:notesSz cx="7077075" cy="9028113"/>
  <p:embeddedFontLst>
    <p:embeddedFont>
      <p:font typeface="Calibri Light" panose="020F0302020204030204" pitchFamily="34" charset="0"/>
      <p:regular r:id="rId8"/>
      <p: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ontserrat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9900"/>
    <a:srgbClr val="FF9933"/>
    <a:srgbClr val="CC3300"/>
    <a:srgbClr val="CC6600"/>
    <a:srgbClr val="3399FF"/>
    <a:srgbClr val="008080"/>
    <a:srgbClr val="CCFF33"/>
    <a:srgbClr val="777777"/>
    <a:srgbClr val="38AA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32" autoAdjust="0"/>
    <p:restoredTop sz="94249" autoAdjust="0"/>
  </p:normalViewPr>
  <p:slideViewPr>
    <p:cSldViewPr snapToGrid="0" snapToObjects="1" showGuides="1">
      <p:cViewPr varScale="1">
        <p:scale>
          <a:sx n="98" d="100"/>
          <a:sy n="98" d="100"/>
        </p:scale>
        <p:origin x="744" y="84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NANCIERA%20-%20PRESPTO\A&#209;O%202020\PAGINA%20WEB%202020\FEBRERO%202020\GRAFICA%20CONSOLIDADO%20EJECUCI&#211;N%20FEBRERO%2029%20DE%202020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MARZO%2031%20DE%202020\GRAFICA%20CONSOLIDADO%20MARZO%2031%20DE%202020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JULIO%2031%20DE%202020\GRAFICA%20CONSOLIDADO%20SECCION%20350101-000%20GESTION%20GENERAL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JULIO%2031%20DE%202020\GRAFICA%20CONSOLIDADO%20SECCION%20350101-000%20GESTION%20GENERAL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NANCIERA%20-%20PRESPTO\A&#209;O%202019\PAGINA%20WEB\OCTUBRE%20DE%202019\GRAFICA%20CONSOLIDADO%20EJECUCI&#211;N%20OCTUBRE%2031%20DE%202019%20DEF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JULIO%2031%20DE%202020\GRAFICA%20CONSOLIDADO%20SECCION%20350101-000%20GESTION%20GENERAL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JULIO%2031%20DE%202020\GRAFICA%20CONSOLIDADO%20SECCION%20350101-000%20GESTION%20GENERAL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GRAFICO!$C$3:$I$3</c:f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GRAFICO!$B$3</c15:sqref>
                        </c15:formulaRef>
                      </c:ext>
                    </c:extLst>
                    <c:strCache>
                      <c:ptCount val="1"/>
                      <c:pt idx="0">
                        <c:v>Gastos de Funcionamiento 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GRAFICO!$C$2:$I$2</c15:sqref>
                        </c15:formulaRef>
                      </c:ext>
                    </c:extLst>
                    <c:strCache>
                      <c:ptCount val="7"/>
                      <c:pt idx="0">
                        <c:v>APR.  VIGENTE($)</c:v>
                      </c:pt>
                      <c:pt idx="1">
                        <c:v>BLOQUEOS ($)</c:v>
                      </c:pt>
                      <c:pt idx="2">
                        <c:v>APR. VIGENTE DESPUES DE BLOQUEOS ($)</c:v>
                      </c:pt>
                      <c:pt idx="3">
                        <c:v>COMPROMISOS ($)</c:v>
                      </c:pt>
                      <c:pt idx="4">
                        <c:v>OBLIGACIONES       ($)</c:v>
                      </c:pt>
                      <c:pt idx="5">
                        <c:v>   PAGOS  ($)</c:v>
                      </c:pt>
                      <c:pt idx="6">
                        <c:v>APR. SIN COMPROMETER ($)</c:v>
                      </c:pt>
                    </c:strCache>
                  </c:strRef>
                </c15:cat>
              </c15:filteredCategoryTitle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GRAFICO!$C$4:$I$4</c:f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GRAFICO!$B$4</c15:sqref>
                        </c15:formulaRef>
                      </c:ext>
                    </c:extLst>
                    <c:strCache>
                      <c:ptCount val="1"/>
                      <c:pt idx="0">
                        <c:v>Gastos de Inversión 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GRAFICO!$C$2:$I$2</c15:sqref>
                        </c15:formulaRef>
                      </c:ext>
                    </c:extLst>
                    <c:strCache>
                      <c:ptCount val="7"/>
                      <c:pt idx="0">
                        <c:v>APR.  VIGENTE($)</c:v>
                      </c:pt>
                      <c:pt idx="1">
                        <c:v>BLOQUEOS ($)</c:v>
                      </c:pt>
                      <c:pt idx="2">
                        <c:v>APR. VIGENTE DESPUES DE BLOQUEOS ($)</c:v>
                      </c:pt>
                      <c:pt idx="3">
                        <c:v>COMPROMISOS ($)</c:v>
                      </c:pt>
                      <c:pt idx="4">
                        <c:v>OBLIGACIONES       ($)</c:v>
                      </c:pt>
                      <c:pt idx="5">
                        <c:v>   PAGOS  ($)</c:v>
                      </c:pt>
                      <c:pt idx="6">
                        <c:v>APR. SIN COMPROMETER ($)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29917272"/>
        <c:axId val="429918056"/>
        <c:axId val="0"/>
      </c:bar3DChart>
      <c:catAx>
        <c:axId val="429917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29918056"/>
        <c:crosses val="autoZero"/>
        <c:auto val="1"/>
        <c:lblAlgn val="ctr"/>
        <c:lblOffset val="100"/>
        <c:noMultiLvlLbl val="0"/>
      </c:catAx>
      <c:valAx>
        <c:axId val="429918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29917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832130358705163E-2"/>
          <c:y val="0.1194203355671906"/>
          <c:w val="0.92294564741907259"/>
          <c:h val="0.79093156830712386"/>
        </c:manualLayout>
      </c:layout>
      <c:lineChart>
        <c:grouping val="standar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29915704"/>
        <c:axId val="429918840"/>
      </c:lineChart>
      <c:catAx>
        <c:axId val="429915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29918840"/>
        <c:crosses val="autoZero"/>
        <c:auto val="1"/>
        <c:lblAlgn val="ctr"/>
        <c:lblOffset val="100"/>
        <c:noMultiLvlLbl val="0"/>
      </c:catAx>
      <c:valAx>
        <c:axId val="429918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2991570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TOTAL!$J$14</c:f>
              <c:strCache>
                <c:ptCount val="1"/>
                <c:pt idx="0">
                  <c:v>Gastos de Personal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TOTAL!$K$13:$Q$13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TOTAL!$K$14:$Q$14</c:f>
              <c:numCache>
                <c:formatCode>#,##0</c:formatCode>
                <c:ptCount val="7"/>
                <c:pt idx="0">
                  <c:v>52247.396000000001</c:v>
                </c:pt>
                <c:pt idx="1">
                  <c:v>554.55499999999995</c:v>
                </c:pt>
                <c:pt idx="2">
                  <c:v>51692.841</c:v>
                </c:pt>
                <c:pt idx="3">
                  <c:v>28407.687565129996</c:v>
                </c:pt>
                <c:pt idx="4">
                  <c:v>28103.758099129998</c:v>
                </c:pt>
                <c:pt idx="5">
                  <c:v>28102.979199129997</c:v>
                </c:pt>
                <c:pt idx="6">
                  <c:v>23285.153434870004</c:v>
                </c:pt>
              </c:numCache>
            </c:numRef>
          </c:val>
        </c:ser>
        <c:ser>
          <c:idx val="1"/>
          <c:order val="1"/>
          <c:tx>
            <c:strRef>
              <c:f>TOTAL!$J$15</c:f>
              <c:strCache>
                <c:ptCount val="1"/>
                <c:pt idx="0">
                  <c:v>Adquisición de Bienes y Servicios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TOTAL!$K$13:$Q$13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TOTAL!$K$15:$Q$15</c:f>
              <c:numCache>
                <c:formatCode>#,##0</c:formatCode>
                <c:ptCount val="7"/>
                <c:pt idx="0">
                  <c:v>21345.098999999998</c:v>
                </c:pt>
                <c:pt idx="1">
                  <c:v>0</c:v>
                </c:pt>
                <c:pt idx="2">
                  <c:v>21345.098999999998</c:v>
                </c:pt>
                <c:pt idx="3">
                  <c:v>17663.891909629998</c:v>
                </c:pt>
                <c:pt idx="4">
                  <c:v>9775.7263632699996</c:v>
                </c:pt>
                <c:pt idx="5">
                  <c:v>9435.8225744400006</c:v>
                </c:pt>
                <c:pt idx="6">
                  <c:v>3681.2070903700028</c:v>
                </c:pt>
              </c:numCache>
            </c:numRef>
          </c:val>
        </c:ser>
        <c:ser>
          <c:idx val="2"/>
          <c:order val="2"/>
          <c:tx>
            <c:strRef>
              <c:f>TOTAL!$J$16</c:f>
              <c:strCache>
                <c:ptCount val="1"/>
                <c:pt idx="0">
                  <c:v>Transferencias Corrientes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TOTAL!$K$13:$Q$13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TOTAL!$K$16:$Q$16</c:f>
              <c:numCache>
                <c:formatCode>#,##0</c:formatCode>
                <c:ptCount val="7"/>
                <c:pt idx="0">
                  <c:v>372779.38299999997</c:v>
                </c:pt>
                <c:pt idx="1">
                  <c:v>6000</c:v>
                </c:pt>
                <c:pt idx="2">
                  <c:v>366779.38299999997</c:v>
                </c:pt>
                <c:pt idx="3">
                  <c:v>318913.86595873005</c:v>
                </c:pt>
                <c:pt idx="4">
                  <c:v>238703.9326534</c:v>
                </c:pt>
                <c:pt idx="5">
                  <c:v>225614.28650472997</c:v>
                </c:pt>
                <c:pt idx="6">
                  <c:v>47865.517041269959</c:v>
                </c:pt>
              </c:numCache>
            </c:numRef>
          </c:val>
        </c:ser>
        <c:ser>
          <c:idx val="3"/>
          <c:order val="3"/>
          <c:tx>
            <c:strRef>
              <c:f>TOTAL!$J$17</c:f>
              <c:strCache>
                <c:ptCount val="1"/>
                <c:pt idx="0">
                  <c:v>Gastos por Tributos, Multas, Sanciones e Intereses de Mora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TOTAL!$K$13:$Q$13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TOTAL!$K$17:$Q$17</c:f>
              <c:numCache>
                <c:formatCode>#,##0</c:formatCode>
                <c:ptCount val="7"/>
                <c:pt idx="0">
                  <c:v>12460.887000000001</c:v>
                </c:pt>
                <c:pt idx="1">
                  <c:v>0</c:v>
                </c:pt>
                <c:pt idx="2">
                  <c:v>12460.887000000001</c:v>
                </c:pt>
                <c:pt idx="3">
                  <c:v>11575.127961</c:v>
                </c:pt>
                <c:pt idx="4">
                  <c:v>10074.875700000001</c:v>
                </c:pt>
                <c:pt idx="5">
                  <c:v>10074.875700000001</c:v>
                </c:pt>
                <c:pt idx="6">
                  <c:v>885.75903900000003</c:v>
                </c:pt>
              </c:numCache>
            </c:numRef>
          </c:val>
        </c:ser>
        <c:ser>
          <c:idx val="4"/>
          <c:order val="4"/>
          <c:tx>
            <c:strRef>
              <c:f>TOTAL!$J$18</c:f>
              <c:strCache>
                <c:ptCount val="1"/>
                <c:pt idx="0">
                  <c:v>Gastos de Inversion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TOTAL!$K$13:$Q$13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TOTAL!$K$18:$Q$18</c:f>
              <c:numCache>
                <c:formatCode>#,##0</c:formatCode>
                <c:ptCount val="7"/>
                <c:pt idx="0">
                  <c:v>252447.66242899999</c:v>
                </c:pt>
                <c:pt idx="1">
                  <c:v>68191.739967999994</c:v>
                </c:pt>
                <c:pt idx="2">
                  <c:v>184255.92246100001</c:v>
                </c:pt>
                <c:pt idx="3">
                  <c:v>131987.01645171997</c:v>
                </c:pt>
                <c:pt idx="4">
                  <c:v>10013.3857598</c:v>
                </c:pt>
                <c:pt idx="5">
                  <c:v>9302.2349417999994</c:v>
                </c:pt>
                <c:pt idx="6">
                  <c:v>52268.906009280014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9916488"/>
        <c:axId val="429918448"/>
        <c:axId val="0"/>
      </c:bar3DChart>
      <c:catAx>
        <c:axId val="429916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29918448"/>
        <c:crosses val="autoZero"/>
        <c:auto val="1"/>
        <c:lblAlgn val="ctr"/>
        <c:lblOffset val="100"/>
        <c:noMultiLvlLbl val="0"/>
      </c:catAx>
      <c:valAx>
        <c:axId val="429918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29916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'GESTION GRAL'!$J$15</c:f>
              <c:strCache>
                <c:ptCount val="1"/>
                <c:pt idx="0">
                  <c:v>Gastos de Funcionamiento</c:v>
                </c:pt>
              </c:strCache>
            </c:strRef>
          </c:tx>
          <c:spPr>
            <a:solidFill>
              <a:srgbClr val="FF9933"/>
            </a:solidFill>
            <a:ln>
              <a:noFill/>
            </a:ln>
            <a:effectLst/>
            <a:sp3d/>
          </c:spPr>
          <c:invertIfNegative val="0"/>
          <c:cat>
            <c:strRef>
              <c:f>'GESTION GRAL'!$K$14:$Q$14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'GESTION GRAL'!$K$15:$Q$15</c:f>
              <c:numCache>
                <c:formatCode>#,##0</c:formatCode>
                <c:ptCount val="7"/>
                <c:pt idx="0">
                  <c:v>443840.97600000002</c:v>
                </c:pt>
                <c:pt idx="1">
                  <c:v>6000</c:v>
                </c:pt>
                <c:pt idx="2">
                  <c:v>437840.97600000002</c:v>
                </c:pt>
                <c:pt idx="3">
                  <c:v>368397.68352635001</c:v>
                </c:pt>
                <c:pt idx="4">
                  <c:v>279374.9576893</c:v>
                </c:pt>
                <c:pt idx="5">
                  <c:v>265947.80667379999</c:v>
                </c:pt>
                <c:pt idx="6">
                  <c:v>69443.29247364997</c:v>
                </c:pt>
              </c:numCache>
            </c:numRef>
          </c:val>
        </c:ser>
        <c:ser>
          <c:idx val="1"/>
          <c:order val="1"/>
          <c:tx>
            <c:strRef>
              <c:f>'GESTION GRAL'!$J$16</c:f>
              <c:strCache>
                <c:ptCount val="1"/>
                <c:pt idx="0">
                  <c:v>Gastos de Inversion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'GESTION GRAL'!$K$14:$Q$14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'GESTION GRAL'!$K$16:$Q$16</c:f>
              <c:numCache>
                <c:formatCode>#,##0</c:formatCode>
                <c:ptCount val="7"/>
                <c:pt idx="0">
                  <c:v>240227.074429</c:v>
                </c:pt>
                <c:pt idx="1">
                  <c:v>68191.739967999994</c:v>
                </c:pt>
                <c:pt idx="2">
                  <c:v>172035.33446099999</c:v>
                </c:pt>
                <c:pt idx="3">
                  <c:v>124654.97005984999</c:v>
                </c:pt>
                <c:pt idx="4">
                  <c:v>8018.1759818499995</c:v>
                </c:pt>
                <c:pt idx="5">
                  <c:v>7428.7496918499992</c:v>
                </c:pt>
                <c:pt idx="6">
                  <c:v>47380.364401150007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0759984"/>
        <c:axId val="430763120"/>
        <c:axId val="0"/>
      </c:bar3DChart>
      <c:catAx>
        <c:axId val="43075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30763120"/>
        <c:crosses val="autoZero"/>
        <c:auto val="1"/>
        <c:lblAlgn val="ctr"/>
        <c:lblOffset val="100"/>
        <c:noMultiLvlLbl val="0"/>
      </c:catAx>
      <c:valAx>
        <c:axId val="430763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307599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066919231820672"/>
          <c:y val="0.11306788782524678"/>
          <c:w val="0.1110355848779042"/>
          <c:h val="0.53376282527753005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0760768"/>
        <c:axId val="430761552"/>
        <c:axId val="0"/>
      </c:bar3DChart>
      <c:catAx>
        <c:axId val="430760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30761552"/>
        <c:crosses val="autoZero"/>
        <c:auto val="1"/>
        <c:lblAlgn val="ctr"/>
        <c:lblOffset val="100"/>
        <c:noMultiLvlLbl val="0"/>
      </c:catAx>
      <c:valAx>
        <c:axId val="430761552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307607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DCE!$M$16</c:f>
              <c:strCache>
                <c:ptCount val="1"/>
                <c:pt idx="0">
                  <c:v>Gastos de Funcionamiento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DCE!$N$15:$T$15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DCE!$N$16:$T$16</c:f>
              <c:numCache>
                <c:formatCode>#,##0</c:formatCode>
                <c:ptCount val="7"/>
                <c:pt idx="0">
                  <c:v>14991.789000000001</c:v>
                </c:pt>
                <c:pt idx="1">
                  <c:v>554.55499999999995</c:v>
                </c:pt>
                <c:pt idx="2">
                  <c:v>14437.234</c:v>
                </c:pt>
                <c:pt idx="3">
                  <c:v>8162.8898681400005</c:v>
                </c:pt>
                <c:pt idx="4">
                  <c:v>7283.3351265000001</c:v>
                </c:pt>
                <c:pt idx="5">
                  <c:v>7280.1573044999996</c:v>
                </c:pt>
                <c:pt idx="6">
                  <c:v>6274.3441318599998</c:v>
                </c:pt>
              </c:numCache>
            </c:numRef>
          </c:val>
        </c:ser>
        <c:ser>
          <c:idx val="1"/>
          <c:order val="1"/>
          <c:tx>
            <c:strRef>
              <c:f>DCE!$M$17</c:f>
              <c:strCache>
                <c:ptCount val="1"/>
                <c:pt idx="0">
                  <c:v>Gastos de Inversion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DCE!$N$15:$T$15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DCE!$N$17:$T$17</c:f>
              <c:numCache>
                <c:formatCode>#,##0</c:formatCode>
                <c:ptCount val="7"/>
                <c:pt idx="0">
                  <c:v>12220.588</c:v>
                </c:pt>
                <c:pt idx="1">
                  <c:v>0</c:v>
                </c:pt>
                <c:pt idx="2">
                  <c:v>12220.588</c:v>
                </c:pt>
                <c:pt idx="3">
                  <c:v>7332.0463918699998</c:v>
                </c:pt>
                <c:pt idx="4">
                  <c:v>1995.20977795</c:v>
                </c:pt>
                <c:pt idx="5">
                  <c:v>1873.48524995</c:v>
                </c:pt>
                <c:pt idx="6">
                  <c:v>4888.54160813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0082760"/>
        <c:axId val="430079624"/>
        <c:axId val="0"/>
      </c:bar3DChart>
      <c:catAx>
        <c:axId val="430082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30079624"/>
        <c:crosses val="autoZero"/>
        <c:auto val="1"/>
        <c:lblAlgn val="ctr"/>
        <c:lblOffset val="100"/>
        <c:noMultiLvlLbl val="0"/>
      </c:catAx>
      <c:valAx>
        <c:axId val="430079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300827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INVERSION!$O$4</c:f>
              <c:strCache>
                <c:ptCount val="1"/>
                <c:pt idx="0">
                  <c:v>VICEMINISTERIO DE COMERCIO EXTERIOR</c:v>
                </c:pt>
              </c:strCache>
            </c:strRef>
          </c:tx>
          <c:spPr>
            <a:solidFill>
              <a:srgbClr val="FF3300"/>
            </a:solidFill>
            <a:ln>
              <a:noFill/>
            </a:ln>
            <a:effectLst/>
          </c:spPr>
          <c:invertIfNegative val="0"/>
          <c:cat>
            <c:strRef>
              <c:f>INVERSION!$P$3:$W$3</c:f>
              <c:strCache>
                <c:ptCount val="8"/>
                <c:pt idx="0">
                  <c:v>APR. VIGENTE</c:v>
                </c:pt>
                <c:pt idx="1">
                  <c:v>APR BLOQUEADA</c:v>
                </c:pt>
                <c:pt idx="2">
                  <c:v>APR. VIGENTE DESPUES DE BLOQUEOS</c:v>
                </c:pt>
                <c:pt idx="3">
                  <c:v>APR. DISPONIBLE</c:v>
                </c:pt>
                <c:pt idx="4">
                  <c:v>COMPROMISO</c:v>
                </c:pt>
                <c:pt idx="5">
                  <c:v>OBLIGACION</c:v>
                </c:pt>
                <c:pt idx="6">
                  <c:v>PAGOS</c:v>
                </c:pt>
                <c:pt idx="7">
                  <c:v>APR. SIN COMPROMETER</c:v>
                </c:pt>
              </c:strCache>
            </c:strRef>
          </c:cat>
          <c:val>
            <c:numRef>
              <c:f>INVERSION!$P$4:$W$4</c:f>
              <c:numCache>
                <c:formatCode>#,##0</c:formatCode>
                <c:ptCount val="8"/>
                <c:pt idx="0">
                  <c:v>24791.387999999999</c:v>
                </c:pt>
                <c:pt idx="1">
                  <c:v>0</c:v>
                </c:pt>
                <c:pt idx="2">
                  <c:v>24791.387999999999</c:v>
                </c:pt>
                <c:pt idx="3">
                  <c:v>967.00492957999995</c:v>
                </c:pt>
                <c:pt idx="4">
                  <c:v>18422.38858757</c:v>
                </c:pt>
                <c:pt idx="5">
                  <c:v>3235.95007265</c:v>
                </c:pt>
                <c:pt idx="6">
                  <c:v>3045.7165906499999</c:v>
                </c:pt>
                <c:pt idx="7">
                  <c:v>6368.9994124300001</c:v>
                </c:pt>
              </c:numCache>
            </c:numRef>
          </c:val>
        </c:ser>
        <c:ser>
          <c:idx val="1"/>
          <c:order val="1"/>
          <c:tx>
            <c:strRef>
              <c:f>INVERSION!$O$5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INVERSION!$P$3:$W$3</c:f>
              <c:strCache>
                <c:ptCount val="8"/>
                <c:pt idx="0">
                  <c:v>APR. VIGENTE</c:v>
                </c:pt>
                <c:pt idx="1">
                  <c:v>APR BLOQUEADA</c:v>
                </c:pt>
                <c:pt idx="2">
                  <c:v>APR. VIGENTE DESPUES DE BLOQUEOS</c:v>
                </c:pt>
                <c:pt idx="3">
                  <c:v>APR. DISPONIBLE</c:v>
                </c:pt>
                <c:pt idx="4">
                  <c:v>COMPROMISO</c:v>
                </c:pt>
                <c:pt idx="5">
                  <c:v>OBLIGACION</c:v>
                </c:pt>
                <c:pt idx="6">
                  <c:v>PAGOS</c:v>
                </c:pt>
                <c:pt idx="7">
                  <c:v>APR. SIN COMPROMETER</c:v>
                </c:pt>
              </c:strCache>
            </c:strRef>
          </c:cat>
          <c:val>
            <c:numRef>
              <c:f>INVERSION!$P$5:$W$5</c:f>
              <c:numCache>
                <c:formatCode>#,##0</c:formatCode>
                <c:ptCount val="8"/>
                <c:pt idx="0">
                  <c:v>92683.256284000003</c:v>
                </c:pt>
                <c:pt idx="1">
                  <c:v>0</c:v>
                </c:pt>
                <c:pt idx="2">
                  <c:v>92683.256284000003</c:v>
                </c:pt>
                <c:pt idx="3">
                  <c:v>15850.8058404</c:v>
                </c:pt>
                <c:pt idx="4">
                  <c:v>50484.875347000001</c:v>
                </c:pt>
                <c:pt idx="5">
                  <c:v>5018.2305390000001</c:v>
                </c:pt>
                <c:pt idx="6">
                  <c:v>4651.563502</c:v>
                </c:pt>
                <c:pt idx="7">
                  <c:v>42198.380937000002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0080408"/>
        <c:axId val="430082368"/>
      </c:barChart>
      <c:lineChart>
        <c:grouping val="standard"/>
        <c:varyColors val="0"/>
        <c:ser>
          <c:idx val="2"/>
          <c:order val="2"/>
          <c:tx>
            <c:strRef>
              <c:f>INVERSION!$O$6</c:f>
              <c:strCache>
                <c:ptCount val="1"/>
                <c:pt idx="0">
                  <c:v>SECRETARIA GENERAL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INVERSION!$P$3:$W$3</c:f>
              <c:strCache>
                <c:ptCount val="8"/>
                <c:pt idx="0">
                  <c:v>APR. VIGENTE</c:v>
                </c:pt>
                <c:pt idx="1">
                  <c:v>APR BLOQUEADA</c:v>
                </c:pt>
                <c:pt idx="2">
                  <c:v>APR. VIGENTE DESPUES DE BLOQUEOS</c:v>
                </c:pt>
                <c:pt idx="3">
                  <c:v>APR. DISPONIBLE</c:v>
                </c:pt>
                <c:pt idx="4">
                  <c:v>COMPROMISO</c:v>
                </c:pt>
                <c:pt idx="5">
                  <c:v>OBLIGACION</c:v>
                </c:pt>
                <c:pt idx="6">
                  <c:v>PAGOS</c:v>
                </c:pt>
                <c:pt idx="7">
                  <c:v>APR. SIN COMPROMETER</c:v>
                </c:pt>
              </c:strCache>
            </c:strRef>
          </c:cat>
          <c:val>
            <c:numRef>
              <c:f>INVERSION!$P$6:$W$6</c:f>
              <c:numCache>
                <c:formatCode>#,##0</c:formatCode>
                <c:ptCount val="8"/>
                <c:pt idx="0">
                  <c:v>3524.1211199999998</c:v>
                </c:pt>
                <c:pt idx="1">
                  <c:v>0</c:v>
                </c:pt>
                <c:pt idx="2">
                  <c:v>3524.1211199999998</c:v>
                </c:pt>
                <c:pt idx="3">
                  <c:v>116.02739529999999</c:v>
                </c:pt>
                <c:pt idx="4">
                  <c:v>1823.4314866500001</c:v>
                </c:pt>
                <c:pt idx="5">
                  <c:v>861.12334164999993</c:v>
                </c:pt>
                <c:pt idx="6">
                  <c:v>792.34032264999996</c:v>
                </c:pt>
                <c:pt idx="7">
                  <c:v>1700.6896333499999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INVERSION!$O$7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INVERSION!$P$3:$W$3</c:f>
              <c:strCache>
                <c:ptCount val="8"/>
                <c:pt idx="0">
                  <c:v>APR. VIGENTE</c:v>
                </c:pt>
                <c:pt idx="1">
                  <c:v>APR BLOQUEADA</c:v>
                </c:pt>
                <c:pt idx="2">
                  <c:v>APR. VIGENTE DESPUES DE BLOQUEOS</c:v>
                </c:pt>
                <c:pt idx="3">
                  <c:v>APR. DISPONIBLE</c:v>
                </c:pt>
                <c:pt idx="4">
                  <c:v>COMPROMISO</c:v>
                </c:pt>
                <c:pt idx="5">
                  <c:v>OBLIGACION</c:v>
                </c:pt>
                <c:pt idx="6">
                  <c:v>PAGOS</c:v>
                </c:pt>
                <c:pt idx="7">
                  <c:v>APR. SIN COMPROMETER</c:v>
                </c:pt>
              </c:strCache>
            </c:strRef>
          </c:cat>
          <c:val>
            <c:numRef>
              <c:f>INVERSION!$P$7:$W$7</c:f>
              <c:numCache>
                <c:formatCode>#,##0</c:formatCode>
                <c:ptCount val="8"/>
                <c:pt idx="0">
                  <c:v>131448.89702500001</c:v>
                </c:pt>
                <c:pt idx="1">
                  <c:v>68191.739967999994</c:v>
                </c:pt>
                <c:pt idx="2">
                  <c:v>63257.157056999997</c:v>
                </c:pt>
                <c:pt idx="3">
                  <c:v>1720.5051455</c:v>
                </c:pt>
                <c:pt idx="4">
                  <c:v>61256.321030500003</c:v>
                </c:pt>
                <c:pt idx="5">
                  <c:v>898.08180649999997</c:v>
                </c:pt>
                <c:pt idx="6">
                  <c:v>812.61452650000001</c:v>
                </c:pt>
                <c:pt idx="7">
                  <c:v>2000.8360264999999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0080408"/>
        <c:axId val="430082368"/>
      </c:lineChart>
      <c:catAx>
        <c:axId val="430080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30082368"/>
        <c:crosses val="autoZero"/>
        <c:auto val="1"/>
        <c:lblAlgn val="ctr"/>
        <c:lblOffset val="100"/>
        <c:noMultiLvlLbl val="0"/>
      </c:catAx>
      <c:valAx>
        <c:axId val="430082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300804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528638" y="676275"/>
            <a:ext cx="6019800" cy="3386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7708" y="4288354"/>
            <a:ext cx="5661660" cy="406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0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935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9552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554151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759457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260076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/>
          <p:nvPr/>
        </p:nvSpPr>
        <p:spPr>
          <a:xfrm rot="5400000">
            <a:off x="8234561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9"/>
          <p:cNvSpPr/>
          <p:nvPr/>
        </p:nvSpPr>
        <p:spPr>
          <a:xfrm rot="10800000" flipH="1">
            <a:off x="7937900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9"/>
          <p:cNvSpPr/>
          <p:nvPr/>
        </p:nvSpPr>
        <p:spPr>
          <a:xfrm rot="-5400000" flipH="1">
            <a:off x="292350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9"/>
          <p:cNvSpPr/>
          <p:nvPr/>
        </p:nvSpPr>
        <p:spPr>
          <a:xfrm rot="10800000">
            <a:off x="278211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949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10800000">
            <a:off x="6904227" y="249339"/>
            <a:ext cx="2034302" cy="2271600"/>
            <a:chOff x="208025" y="2621275"/>
            <a:chExt cx="2034302" cy="2271600"/>
          </a:xfrm>
        </p:grpSpPr>
        <p:sp>
          <p:nvSpPr>
            <p:cNvPr id="11" name="Google Shape;11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208025" y="2621275"/>
            <a:ext cx="2034302" cy="2271600"/>
            <a:chOff x="208025" y="2621275"/>
            <a:chExt cx="2034302" cy="2271600"/>
          </a:xfrm>
        </p:grpSpPr>
        <p:sp>
          <p:nvSpPr>
            <p:cNvPr id="14" name="Google Shape;14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/>
          <p:nvPr/>
        </p:nvSpPr>
        <p:spPr>
          <a:xfrm rot="10800000" flipH="1">
            <a:off x="624300" y="1092075"/>
            <a:ext cx="7895400" cy="29592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101000" y="1738825"/>
            <a:ext cx="6942000" cy="166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440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029073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528189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815110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174457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913261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49779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64368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5/08/2020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5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581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1" r:id="rId12"/>
    <p:sldLayoutId id="2147483692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1095" y="1505339"/>
            <a:ext cx="7396064" cy="1899386"/>
          </a:xfrm>
          <a:solidFill>
            <a:schemeClr val="accent4">
              <a:lumMod val="50000"/>
            </a:schemeClr>
          </a:solidFill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 3501 - MINISTERIO DE COMERCIO INDUSTRIA Y </a:t>
            </a:r>
            <a:r>
              <a:rPr lang="es-CO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TURISMO                          </a:t>
            </a:r>
            <a:r>
              <a:rPr lang="es-CO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</a:t>
            </a:r>
            <a:r>
              <a:rPr lang="es-C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PRESUPUESTAL ACUMULADA CON CORTE AL </a:t>
            </a:r>
            <a:r>
              <a:rPr lang="es-CO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DE JULIO DE 2020 </a:t>
            </a:r>
            <a:r>
              <a:rPr lang="es-CO" sz="1200" dirty="0">
                <a:solidFill>
                  <a:schemeClr val="bg1"/>
                </a:solidFill>
              </a:rPr>
              <a:t/>
            </a:r>
            <a:br>
              <a:rPr lang="es-CO" sz="1200" dirty="0">
                <a:solidFill>
                  <a:schemeClr val="bg1"/>
                </a:solidFill>
              </a:rPr>
            </a:br>
            <a:r>
              <a:rPr lang="es-CO" sz="1200" dirty="0"/>
              <a:t/>
            </a:r>
            <a:br>
              <a:rPr lang="es-CO" sz="1200" dirty="0"/>
            </a:br>
            <a:endParaRPr lang="es-CO" sz="1200" dirty="0"/>
          </a:p>
        </p:txBody>
      </p:sp>
      <p:sp>
        <p:nvSpPr>
          <p:cNvPr id="3" name="Rectángulo 2"/>
          <p:cNvSpPr/>
          <p:nvPr/>
        </p:nvSpPr>
        <p:spPr>
          <a:xfrm>
            <a:off x="2062264" y="2791839"/>
            <a:ext cx="508756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 dirty="0"/>
              <a:t>COMPROMETIDO  </a:t>
            </a:r>
            <a:r>
              <a:rPr lang="es-CO" dirty="0" smtClean="0"/>
              <a:t>79,89 %        -          </a:t>
            </a:r>
            <a:r>
              <a:rPr lang="es-CO" dirty="0" smtClean="0"/>
              <a:t>OBLIGADO  </a:t>
            </a:r>
            <a:r>
              <a:rPr lang="es-CO" dirty="0" smtClean="0"/>
              <a:t>46,61 %</a:t>
            </a:r>
            <a:endParaRPr lang="es-CO" dirty="0"/>
          </a:p>
        </p:txBody>
      </p:sp>
      <p:pic>
        <p:nvPicPr>
          <p:cNvPr id="5" name="Imagen 4" descr="cid:A1151BFF-0E8C-41C0-A184-8A0FA5990D6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6" y="199055"/>
            <a:ext cx="2313992" cy="5038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54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solidFill>
            <a:schemeClr val="accent4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lvl="0"/>
            <a:r>
              <a:rPr lang="es-CO" dirty="0" smtClean="0">
                <a:solidFill>
                  <a:schemeClr val="bg1"/>
                </a:solidFill>
              </a:rPr>
              <a:t>GRAFICA EJECUCIÓN PRESUPUESTAL ACUMULADA                                                                                                             SECCIÓN 3501 MINCOMERCIO CON CORTE AL 31 DE JULIO DE 2020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 flipH="1">
            <a:off x="1306286" y="4797925"/>
            <a:ext cx="159242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329892"/>
              </p:ext>
            </p:extLst>
          </p:nvPr>
        </p:nvGraphicFramePr>
        <p:xfrm>
          <a:off x="684245" y="584718"/>
          <a:ext cx="7564015" cy="3234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8973616"/>
              </p:ext>
            </p:extLst>
          </p:nvPr>
        </p:nvGraphicFramePr>
        <p:xfrm>
          <a:off x="0" y="0"/>
          <a:ext cx="9144000" cy="4134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8125713"/>
              </p:ext>
            </p:extLst>
          </p:nvPr>
        </p:nvGraphicFramePr>
        <p:xfrm>
          <a:off x="0" y="0"/>
          <a:ext cx="8988358" cy="423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Pentágono 3"/>
          <p:cNvSpPr/>
          <p:nvPr/>
        </p:nvSpPr>
        <p:spPr>
          <a:xfrm>
            <a:off x="7383294" y="107004"/>
            <a:ext cx="1605064" cy="680936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EJECUTADO 46,61%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282000" y="4133850"/>
            <a:ext cx="8580000" cy="664075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dirty="0">
                <a:solidFill>
                  <a:schemeClr val="bg1"/>
                </a:solidFill>
              </a:rPr>
              <a:t>GRÁFICA EJECUCIÓN PRESUPUESTAL ACUMULADA                                                                                                                           UNIDAD EJECUTORA 3501-01 GESTIÓN GENERAL CON CORTE </a:t>
            </a:r>
            <a:r>
              <a:rPr lang="es-CO" dirty="0" smtClean="0">
                <a:solidFill>
                  <a:schemeClr val="bg1"/>
                </a:solidFill>
              </a:rPr>
              <a:t>AL 31 DE JULIO DE 2020</a:t>
            </a:r>
            <a:endParaRPr lang="es-CO" dirty="0">
              <a:solidFill>
                <a:schemeClr val="bg1"/>
              </a:solidFill>
            </a:endParaRPr>
          </a:p>
          <a:p>
            <a:pPr marL="0" lvl="0" indent="0"/>
            <a:endParaRPr dirty="0"/>
          </a:p>
        </p:txBody>
      </p:sp>
      <p:sp>
        <p:nvSpPr>
          <p:cNvPr id="4" name="Rectángulo 3"/>
          <p:cNvSpPr/>
          <p:nvPr/>
        </p:nvSpPr>
        <p:spPr>
          <a:xfrm flipH="1">
            <a:off x="1206757" y="4771145"/>
            <a:ext cx="1648410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1079198"/>
              </p:ext>
            </p:extLst>
          </p:nvPr>
        </p:nvGraphicFramePr>
        <p:xfrm>
          <a:off x="77821" y="184826"/>
          <a:ext cx="8784179" cy="3758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282000" y="4018384"/>
            <a:ext cx="8580000" cy="77954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400" dirty="0">
                <a:solidFill>
                  <a:schemeClr val="bg1"/>
                </a:solidFill>
              </a:rPr>
              <a:t>GRÁFICA EJECUCIÓN PRESUPUESTAL ACUMULADA                                                                                                                           UNIDAD EJECUTORA </a:t>
            </a:r>
            <a:r>
              <a:rPr lang="es-CO" sz="1400" dirty="0" smtClean="0">
                <a:solidFill>
                  <a:schemeClr val="bg1"/>
                </a:solidFill>
              </a:rPr>
              <a:t>3501-02 DIRECCIÓN DE COMERCIO EXTERIOR  </a:t>
            </a:r>
            <a:r>
              <a:rPr lang="es-CO" sz="1400" dirty="0">
                <a:solidFill>
                  <a:schemeClr val="bg1"/>
                </a:solidFill>
              </a:rPr>
              <a:t>CON CORTE AL </a:t>
            </a:r>
            <a:r>
              <a:rPr lang="es-CO" sz="1400" dirty="0" smtClean="0">
                <a:solidFill>
                  <a:schemeClr val="bg1"/>
                </a:solidFill>
              </a:rPr>
              <a:t>31 DE JULIO DE 2020</a:t>
            </a:r>
            <a:endParaRPr lang="es-CO" sz="1400" dirty="0">
              <a:solidFill>
                <a:schemeClr val="bg1"/>
              </a:solidFill>
            </a:endParaRPr>
          </a:p>
          <a:p>
            <a:pPr marL="0" lvl="0" indent="0"/>
            <a:endParaRPr sz="1400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7789133"/>
              </p:ext>
            </p:extLst>
          </p:nvPr>
        </p:nvGraphicFramePr>
        <p:xfrm>
          <a:off x="145914" y="70701"/>
          <a:ext cx="8871625" cy="374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/>
          <p:cNvSpPr/>
          <p:nvPr/>
        </p:nvSpPr>
        <p:spPr>
          <a:xfrm>
            <a:off x="1219199" y="4797925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3254536"/>
              </p:ext>
            </p:extLst>
          </p:nvPr>
        </p:nvGraphicFramePr>
        <p:xfrm>
          <a:off x="145913" y="223736"/>
          <a:ext cx="8871625" cy="3794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/>
            <a:r>
              <a:rPr lang="es-CO" dirty="0" smtClean="0">
                <a:solidFill>
                  <a:schemeClr val="bg1"/>
                </a:solidFill>
              </a:rPr>
              <a:t> </a:t>
            </a:r>
            <a:r>
              <a:rPr lang="es-CO" dirty="0">
                <a:solidFill>
                  <a:schemeClr val="bg1"/>
                </a:solidFill>
              </a:rPr>
              <a:t>EJECUCIÓN PRESUPUESTAL </a:t>
            </a:r>
            <a:r>
              <a:rPr lang="es-CO" dirty="0" smtClean="0">
                <a:solidFill>
                  <a:schemeClr val="bg1"/>
                </a:solidFill>
              </a:rPr>
              <a:t>ACUMULADA GASTOS DE INVERSIÓN                                                                                                              </a:t>
            </a:r>
            <a:r>
              <a:rPr lang="es-CO" dirty="0">
                <a:solidFill>
                  <a:schemeClr val="bg1"/>
                </a:solidFill>
              </a:rPr>
              <a:t>SECCIÓN 3501 MINCOMERCIO CON CORTE AL </a:t>
            </a:r>
            <a:r>
              <a:rPr lang="es-CO" dirty="0" smtClean="0">
                <a:solidFill>
                  <a:schemeClr val="bg1"/>
                </a:solidFill>
              </a:rPr>
              <a:t>31 DE JULIO DE 2020</a:t>
            </a:r>
            <a:endParaRPr dirty="0"/>
          </a:p>
        </p:txBody>
      </p:sp>
      <p:sp>
        <p:nvSpPr>
          <p:cNvPr id="3" name="Rectángulo 2"/>
          <p:cNvSpPr/>
          <p:nvPr/>
        </p:nvSpPr>
        <p:spPr>
          <a:xfrm flipH="1">
            <a:off x="1200149" y="4779821"/>
            <a:ext cx="1682749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1090369"/>
              </p:ext>
            </p:extLst>
          </p:nvPr>
        </p:nvGraphicFramePr>
        <p:xfrm>
          <a:off x="77820" y="68093"/>
          <a:ext cx="8929991" cy="4164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516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2666</TotalTime>
  <Words>122</Words>
  <Application>Microsoft Office PowerPoint</Application>
  <PresentationFormat>Presentación en pantalla (16:9)</PresentationFormat>
  <Paragraphs>12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Calibri Light</vt:lpstr>
      <vt:lpstr>Calibri</vt:lpstr>
      <vt:lpstr>Arial</vt:lpstr>
      <vt:lpstr>Montserrat</vt:lpstr>
      <vt:lpstr>Office Theme</vt:lpstr>
      <vt:lpstr>SECCIÓN 3501 - MINISTERIO DE COMERCIO INDUSTRIA Y TURISMO                          EJECUCIÓN PRESUPUESTAL ACUMULADA CON CORTE AL 31 DE JULIO DE 2020  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Alterno</cp:lastModifiedBy>
  <cp:revision>570</cp:revision>
  <cp:lastPrinted>2020-06-02T23:07:20Z</cp:lastPrinted>
  <dcterms:modified xsi:type="dcterms:W3CDTF">2020-08-05T19:48:02Z</dcterms:modified>
</cp:coreProperties>
</file>