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CCFFCC"/>
    <a:srgbClr val="C0C0C0"/>
    <a:srgbClr val="009900"/>
    <a:srgbClr val="6600FF"/>
    <a:srgbClr val="2B138F"/>
    <a:srgbClr val="409539"/>
    <a:srgbClr val="D9D9D9"/>
    <a:srgbClr val="67E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OCTUBRE\GRAFIC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OCTUBRE\GRAFIC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OCTUBRE\GRAFICA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OCTUBRE\GRAFICA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solidFill>
          <a:schemeClr val="tx2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6.2209968123199996E-2"/>
          <c:y val="8.3117597323075831E-2"/>
          <c:w val="0.72419068821412991"/>
          <c:h val="0.71321810202906732"/>
        </c:manualLayout>
      </c:layout>
      <c:doughnutChart>
        <c:varyColors val="1"/>
        <c:ser>
          <c:idx val="0"/>
          <c:order val="0"/>
          <c:tx>
            <c:strRef>
              <c:f>'SECCION '!$A$4</c:f>
              <c:strCache>
                <c:ptCount val="1"/>
                <c:pt idx="0">
                  <c:v>GASTOS DE FUNCIONAMIENTO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9BE08E2B-8ADE-4E3E-A442-EC5C01486D21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892F7FAD-4F56-4FC5-BEB6-95FC898F5CB2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B392738D-6FF3-4ADC-AE68-2C2FC995861F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B1385D99-464D-4BCC-939A-D0352C79519C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F12CBB8A-ED72-4AF1-8FB5-2639E30AEABD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'!$B$3:$F$3</c:f>
              <c:strCache>
                <c:ptCount val="5"/>
                <c:pt idx="0">
                  <c:v>APR.  VIGENTE</c:v>
                </c:pt>
                <c:pt idx="1">
                  <c:v>COMPROMISOS      </c:v>
                </c:pt>
                <c:pt idx="2">
                  <c:v>OBLIGACIONES        </c:v>
                </c:pt>
                <c:pt idx="3">
                  <c:v>   PAGOS                         </c:v>
                </c:pt>
                <c:pt idx="4">
                  <c:v>APR. SIN COMPROMETER            </c:v>
                </c:pt>
              </c:strCache>
            </c:strRef>
          </c:cat>
          <c:val>
            <c:numRef>
              <c:f>'SECCION '!$B$4:$F$4</c:f>
              <c:numCache>
                <c:formatCode>#,##0</c:formatCode>
                <c:ptCount val="5"/>
                <c:pt idx="0">
                  <c:v>420775.67999999999</c:v>
                </c:pt>
                <c:pt idx="1">
                  <c:v>385574.12598999997</c:v>
                </c:pt>
                <c:pt idx="2">
                  <c:v>310209.51607800002</c:v>
                </c:pt>
                <c:pt idx="3">
                  <c:v>297705.58556899999</c:v>
                </c:pt>
                <c:pt idx="4">
                  <c:v>35201.554010000022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091670577232716"/>
          <c:w val="0.99811343937302632"/>
          <c:h val="0.11328902924550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Futura-Book" pitchFamily="2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2958699741863"/>
          <c:y val="0.12778686983497561"/>
          <c:w val="0.76078370621264935"/>
          <c:h val="0.67885299069334182"/>
        </c:manualLayout>
      </c:layout>
      <c:doughnutChart>
        <c:varyColors val="1"/>
        <c:ser>
          <c:idx val="0"/>
          <c:order val="0"/>
          <c:tx>
            <c:strRef>
              <c:f>'SECCION '!$A$8</c:f>
              <c:strCache>
                <c:ptCount val="1"/>
                <c:pt idx="0">
                  <c:v>GASTOS DE INVERSION </c:v>
                </c:pt>
              </c:strCache>
            </c:strRef>
          </c:tx>
          <c:explosion val="1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C3D5515C-2E9E-41A4-9759-B5624B3AFF8B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B2DC938A-739A-4898-88AE-782F8963C626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E80A5053-6D9E-4D71-B4BF-1FD77D0D64D8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C5C569A0-5E8C-4066-81DD-BE50C1A065E9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79DDD830-51C4-4C15-ADEA-D58626E4EC78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'!$B$7:$F$7</c:f>
              <c:strCache>
                <c:ptCount val="5"/>
                <c:pt idx="0">
                  <c:v>APR.  VIGENTE</c:v>
                </c:pt>
                <c:pt idx="1">
                  <c:v>COMPROMISOS      </c:v>
                </c:pt>
                <c:pt idx="2">
                  <c:v>OBLIGACIONES        </c:v>
                </c:pt>
                <c:pt idx="3">
                  <c:v>   PAGOS                         </c:v>
                </c:pt>
                <c:pt idx="4">
                  <c:v>APR. SIN COMPROMETER </c:v>
                </c:pt>
              </c:strCache>
            </c:strRef>
          </c:cat>
          <c:val>
            <c:numRef>
              <c:f>'SECCION '!$B$8:$F$8</c:f>
              <c:numCache>
                <c:formatCode>#,##0</c:formatCode>
                <c:ptCount val="5"/>
                <c:pt idx="0">
                  <c:v>223089.92000099999</c:v>
                </c:pt>
                <c:pt idx="1">
                  <c:v>208716.69456199999</c:v>
                </c:pt>
                <c:pt idx="2">
                  <c:v>181654.891626</c:v>
                </c:pt>
                <c:pt idx="3">
                  <c:v>65659.805588999996</c:v>
                </c:pt>
                <c:pt idx="4">
                  <c:v>14373.225439000002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141074064024513"/>
          <c:w val="1"/>
          <c:h val="0.143991693230666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Futura-Book" pitchFamily="2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'GESTIÓN GRAL '!$A$3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GRAL '!$B$2:$F$2</c:f>
              <c:strCache>
                <c:ptCount val="5"/>
                <c:pt idx="0">
                  <c:v>APR. VIGENTE    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GRAL '!$B$3:$F$3</c:f>
              <c:numCache>
                <c:formatCode>#,##0</c:formatCode>
                <c:ptCount val="5"/>
                <c:pt idx="0">
                  <c:v>40404.600299999998</c:v>
                </c:pt>
                <c:pt idx="1">
                  <c:v>34459.367764000002</c:v>
                </c:pt>
                <c:pt idx="2">
                  <c:v>32093.858446999999</c:v>
                </c:pt>
                <c:pt idx="3">
                  <c:v>32056.198280000001</c:v>
                </c:pt>
                <c:pt idx="4">
                  <c:v>5945.2325359999959</c:v>
                </c:pt>
              </c:numCache>
            </c:numRef>
          </c:val>
        </c:ser>
        <c:ser>
          <c:idx val="1"/>
          <c:order val="1"/>
          <c:tx>
            <c:strRef>
              <c:f>'GESTIÓN GRAL '!$A$4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GRAL '!$B$2:$F$2</c:f>
              <c:strCache>
                <c:ptCount val="5"/>
                <c:pt idx="0">
                  <c:v>APR. VIGENTE    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GRAL '!$B$4:$F$4</c:f>
              <c:numCache>
                <c:formatCode>#,##0</c:formatCode>
                <c:ptCount val="5"/>
                <c:pt idx="0">
                  <c:v>21735.35</c:v>
                </c:pt>
                <c:pt idx="1">
                  <c:v>20908.204068999999</c:v>
                </c:pt>
                <c:pt idx="2">
                  <c:v>18025.635251</c:v>
                </c:pt>
                <c:pt idx="3">
                  <c:v>17563.071652999999</c:v>
                </c:pt>
                <c:pt idx="4">
                  <c:v>827.14593099999911</c:v>
                </c:pt>
              </c:numCache>
            </c:numRef>
          </c:val>
        </c:ser>
        <c:ser>
          <c:idx val="2"/>
          <c:order val="2"/>
          <c:tx>
            <c:strRef>
              <c:f>'GESTIÓN GRAL '!$A$5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GRAL '!$B$2:$F$2</c:f>
              <c:strCache>
                <c:ptCount val="5"/>
                <c:pt idx="0">
                  <c:v>APR. VIGENTE    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GRAL '!$B$5:$F$5</c:f>
              <c:numCache>
                <c:formatCode>#,##0</c:formatCode>
                <c:ptCount val="5"/>
                <c:pt idx="0">
                  <c:v>89191.477341000005</c:v>
                </c:pt>
                <c:pt idx="1">
                  <c:v>64077.846058000003</c:v>
                </c:pt>
                <c:pt idx="2">
                  <c:v>63502.521739000003</c:v>
                </c:pt>
                <c:pt idx="3">
                  <c:v>63498.814996000001</c:v>
                </c:pt>
                <c:pt idx="4">
                  <c:v>25113.631283000002</c:v>
                </c:pt>
              </c:numCache>
            </c:numRef>
          </c:val>
        </c:ser>
        <c:ser>
          <c:idx val="3"/>
          <c:order val="3"/>
          <c:tx>
            <c:strRef>
              <c:f>'GESTIÓN GRAL '!$A$6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GRAL '!$B$2:$F$2</c:f>
              <c:strCache>
                <c:ptCount val="5"/>
                <c:pt idx="0">
                  <c:v>APR. VIGENTE    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GRAL '!$B$6:$F$6</c:f>
              <c:numCache>
                <c:formatCode>#,##0</c:formatCode>
                <c:ptCount val="5"/>
                <c:pt idx="0">
                  <c:v>256206.62265899999</c:v>
                </c:pt>
                <c:pt idx="1">
                  <c:v>256206.62265899999</c:v>
                </c:pt>
                <c:pt idx="2">
                  <c:v>186999.676072</c:v>
                </c:pt>
                <c:pt idx="3">
                  <c:v>174999.676072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'GESTIÓN GRAL '!$A$7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GRAL '!$B$2:$F$2</c:f>
              <c:strCache>
                <c:ptCount val="5"/>
                <c:pt idx="0">
                  <c:v>APR. VIGENTE    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GRAL '!$B$7:$F$7</c:f>
              <c:numCache>
                <c:formatCode>#,##0</c:formatCode>
                <c:ptCount val="5"/>
                <c:pt idx="0">
                  <c:v>219110.00000100001</c:v>
                </c:pt>
                <c:pt idx="1">
                  <c:v>204868.399951</c:v>
                </c:pt>
                <c:pt idx="2">
                  <c:v>179094.20575200001</c:v>
                </c:pt>
                <c:pt idx="3">
                  <c:v>63099.119714</c:v>
                </c:pt>
                <c:pt idx="4">
                  <c:v>14241.600050000008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2538416"/>
        <c:axId val="962543856"/>
        <c:axId val="0"/>
      </c:bar3DChart>
      <c:catAx>
        <c:axId val="96253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2543856"/>
        <c:crosses val="autoZero"/>
        <c:auto val="1"/>
        <c:lblAlgn val="ctr"/>
        <c:lblOffset val="100"/>
        <c:noMultiLvlLbl val="0"/>
      </c:catAx>
      <c:valAx>
        <c:axId val="96254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2538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2546032"/>
        <c:axId val="962547664"/>
        <c:axId val="0"/>
      </c:bar3DChart>
      <c:catAx>
        <c:axId val="96254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2547664"/>
        <c:crosses val="autoZero"/>
        <c:auto val="1"/>
        <c:lblAlgn val="ctr"/>
        <c:lblOffset val="100"/>
        <c:noMultiLvlLbl val="0"/>
      </c:catAx>
      <c:valAx>
        <c:axId val="96254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2546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DCE!$A$6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11515.483333</c:v>
                </c:pt>
                <c:pt idx="1">
                  <c:v>8417.3922089999996</c:v>
                </c:pt>
                <c:pt idx="2">
                  <c:v>8393.7483570000004</c:v>
                </c:pt>
                <c:pt idx="3">
                  <c:v>8393.7483570000004</c:v>
                </c:pt>
                <c:pt idx="4">
                  <c:v>3098.0911240000005</c:v>
                </c:pt>
              </c:numCache>
            </c:numRef>
          </c:val>
        </c:ser>
        <c:ser>
          <c:idx val="1"/>
          <c:order val="1"/>
          <c:tx>
            <c:strRef>
              <c:f>DCE!$A$7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DCE!$B$7:$F$7</c:f>
              <c:numCache>
                <c:formatCode>#,##0</c:formatCode>
                <c:ptCount val="5"/>
                <c:pt idx="0">
                  <c:v>1722.15</c:v>
                </c:pt>
                <c:pt idx="1">
                  <c:v>1504.6932300000001</c:v>
                </c:pt>
                <c:pt idx="2">
                  <c:v>1194.076208</c:v>
                </c:pt>
                <c:pt idx="3">
                  <c:v>1194.076208</c:v>
                </c:pt>
                <c:pt idx="4">
                  <c:v>217.45677000000001</c:v>
                </c:pt>
              </c:numCache>
            </c:numRef>
          </c:val>
        </c:ser>
        <c:ser>
          <c:idx val="2"/>
          <c:order val="2"/>
          <c:tx>
            <c:strRef>
              <c:f>DCE!$A$8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DCE!$B$5:$F$5</c:f>
              <c:strCache>
                <c:ptCount val="5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DCE!$B$8:$F$8</c:f>
              <c:numCache>
                <c:formatCode>#,##0</c:formatCode>
                <c:ptCount val="5"/>
                <c:pt idx="0">
                  <c:v>3979.92</c:v>
                </c:pt>
                <c:pt idx="1">
                  <c:v>3848.2946109999998</c:v>
                </c:pt>
                <c:pt idx="2">
                  <c:v>2560.6858739999998</c:v>
                </c:pt>
                <c:pt idx="3">
                  <c:v>2560.6858739999998</c:v>
                </c:pt>
                <c:pt idx="4">
                  <c:v>131.62538900000027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2549840"/>
        <c:axId val="962550384"/>
        <c:axId val="0"/>
      </c:bar3DChart>
      <c:catAx>
        <c:axId val="96254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2550384"/>
        <c:crosses val="autoZero"/>
        <c:auto val="1"/>
        <c:lblAlgn val="ctr"/>
        <c:lblOffset val="100"/>
        <c:noMultiLvlLbl val="0"/>
      </c:catAx>
      <c:valAx>
        <c:axId val="96255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2549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07/11/2017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4" name="CuadroTexto 3"/>
          <p:cNvSpPr txBox="1"/>
          <p:nvPr/>
        </p:nvSpPr>
        <p:spPr>
          <a:xfrm rot="10800000" flipV="1">
            <a:off x="0" y="641013"/>
            <a:ext cx="9145588" cy="4924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SECCIÓN 35-01 - MINISTERIO DE COMERCIO INDUSTRIA Y TURISMO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31 DE OCTUBRE DE 2017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937514"/>
              </p:ext>
            </p:extLst>
          </p:nvPr>
        </p:nvGraphicFramePr>
        <p:xfrm>
          <a:off x="108298" y="1556792"/>
          <a:ext cx="42484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52865"/>
              </p:ext>
            </p:extLst>
          </p:nvPr>
        </p:nvGraphicFramePr>
        <p:xfrm>
          <a:off x="4716810" y="1556792"/>
          <a:ext cx="417646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436890" y="1700808"/>
            <a:ext cx="3168352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GASTOS DE </a:t>
            </a:r>
            <a:r>
              <a:rPr lang="es-CO" dirty="0" smtClean="0">
                <a:solidFill>
                  <a:schemeClr val="bg1"/>
                </a:solidFill>
                <a:latin typeface="+mn-lt"/>
              </a:rPr>
              <a:t>INVERSION</a:t>
            </a:r>
            <a:r>
              <a:rPr lang="es-CO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es-CO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6712"/>
            <a:ext cx="91455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GESTIÓN GENERAL </a:t>
            </a:r>
          </a:p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31 DE OCTUBRE DE 2017 </a:t>
            </a:r>
            <a:endParaRPr lang="es-CO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265062"/>
              </p:ext>
            </p:extLst>
          </p:nvPr>
        </p:nvGraphicFramePr>
        <p:xfrm>
          <a:off x="324322" y="1556792"/>
          <a:ext cx="8640960" cy="432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6316" y="803068"/>
            <a:ext cx="892899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DE EJECUCIÓN PRESUPUESTAL ACUMULADA CON CORTE AL 31 DE OCTUBRE DE </a:t>
            </a:r>
            <a:endParaRPr lang="es-CO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960685"/>
              </p:ext>
            </p:extLst>
          </p:nvPr>
        </p:nvGraphicFramePr>
        <p:xfrm>
          <a:off x="252314" y="1614321"/>
          <a:ext cx="8496944" cy="440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78c0e218-92de-485b-8390-04a7f5112d7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546</TotalTime>
  <Words>97</Words>
  <Application>Microsoft Office PowerPoint</Application>
  <PresentationFormat>Personalizado</PresentationFormat>
  <Paragraphs>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68</cp:revision>
  <cp:lastPrinted>2017-05-04T14:54:48Z</cp:lastPrinted>
  <dcterms:created xsi:type="dcterms:W3CDTF">2017-04-03T19:01:49Z</dcterms:created>
  <dcterms:modified xsi:type="dcterms:W3CDTF">2017-11-07T20:13:10Z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