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5"/>
  </p:sldMasterIdLst>
  <p:notesMasterIdLst>
    <p:notesMasterId r:id="rId9"/>
  </p:notesMasterIdLst>
  <p:handoutMasterIdLst>
    <p:handoutMasterId r:id="rId10"/>
  </p:handoutMasterIdLst>
  <p:sldIdLst>
    <p:sldId id="665" r:id="rId6"/>
    <p:sldId id="662" r:id="rId7"/>
    <p:sldId id="667" r:id="rId8"/>
  </p:sldIdLst>
  <p:sldSz cx="9145588" cy="6858000"/>
  <p:notesSz cx="7010400" cy="111252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0099FF"/>
    <a:srgbClr val="66CCFF"/>
    <a:srgbClr val="F1BE01"/>
    <a:srgbClr val="FF9900"/>
    <a:srgbClr val="BAEE12"/>
    <a:srgbClr val="8475F3"/>
    <a:srgbClr val="FFC819"/>
    <a:srgbClr val="66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85036" autoAdjust="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ENERO\GRAFICA%20CONSOLIDADO%20ENERO%2031%20DE%202017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5\A&#209;O%202016\WEB\OCTUBRE\GRAFICA%20EJECUCION%20OCTUBRE%2031%20DE%202016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NANCIERA%20-%20PRESPTO\A&#209;O%202017\WEB\ENERO\GRAFICA%20CONSOLIDADO%20ENERO%2031%20DE%202017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BRIL\GRAFICA%20EJECUCI&#211;N%20ABRIL%2030%20DE%202016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6\WEB\AGOSTO\GRAFICA%20CONSOLIDADO%20EJECUCION%20AGTO%2031%20DE%202016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ENERO\GRAFICA%20CONSOLIDADO%20ENERO%2031%20DE%202017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'sección '!$A$3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'sección '!$B$2:$F$2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'sección '!$B$3:$F$3</c:f>
              <c:numCache>
                <c:formatCode>#,##0</c:formatCode>
                <c:ptCount val="5"/>
                <c:pt idx="0">
                  <c:v>51192.692999999999</c:v>
                </c:pt>
                <c:pt idx="1">
                  <c:v>7884.7264619999996</c:v>
                </c:pt>
                <c:pt idx="2">
                  <c:v>2245.299</c:v>
                </c:pt>
                <c:pt idx="3">
                  <c:v>2216.2813470000001</c:v>
                </c:pt>
                <c:pt idx="4">
                  <c:v>43307.966538000001</c:v>
                </c:pt>
              </c:numCache>
            </c:numRef>
          </c:val>
        </c:ser>
        <c:ser>
          <c:idx val="1"/>
          <c:order val="1"/>
          <c:tx>
            <c:strRef>
              <c:f>'sección '!$A$4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'sección '!$B$2:$F$2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'sección '!$B$4:$F$4</c:f>
              <c:numCache>
                <c:formatCode>#,##0</c:formatCode>
                <c:ptCount val="5"/>
                <c:pt idx="0">
                  <c:v>23457.5</c:v>
                </c:pt>
                <c:pt idx="1">
                  <c:v>7288.7759999999998</c:v>
                </c:pt>
                <c:pt idx="2">
                  <c:v>1048.112709</c:v>
                </c:pt>
                <c:pt idx="3">
                  <c:v>923.12104699999998</c:v>
                </c:pt>
                <c:pt idx="4">
                  <c:v>16168.724</c:v>
                </c:pt>
              </c:numCache>
            </c:numRef>
          </c:val>
        </c:ser>
        <c:ser>
          <c:idx val="2"/>
          <c:order val="2"/>
          <c:tx>
            <c:strRef>
              <c:f>'sección '!$A$5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'sección '!$B$2:$F$2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'sección '!$B$5:$F$5</c:f>
              <c:numCache>
                <c:formatCode>#,##0</c:formatCode>
                <c:ptCount val="5"/>
                <c:pt idx="0">
                  <c:v>89191.477341000005</c:v>
                </c:pt>
                <c:pt idx="1">
                  <c:v>6458.9340000000002</c:v>
                </c:pt>
                <c:pt idx="2">
                  <c:v>5829.9718279999997</c:v>
                </c:pt>
                <c:pt idx="3">
                  <c:v>5529.03</c:v>
                </c:pt>
                <c:pt idx="4">
                  <c:v>82732.543341000011</c:v>
                </c:pt>
              </c:numCache>
            </c:numRef>
          </c:val>
        </c:ser>
        <c:ser>
          <c:idx val="3"/>
          <c:order val="3"/>
          <c:tx>
            <c:strRef>
              <c:f>'sección '!$A$6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'sección '!$B$2:$F$2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'sección '!$B$6:$F$6</c:f>
              <c:numCache>
                <c:formatCode>#,##0</c:formatCode>
                <c:ptCount val="5"/>
                <c:pt idx="0">
                  <c:v>199183.62265899999</c:v>
                </c:pt>
                <c:pt idx="1">
                  <c:v>136926.82199999999</c:v>
                </c:pt>
                <c:pt idx="2">
                  <c:v>11174.674154</c:v>
                </c:pt>
                <c:pt idx="3">
                  <c:v>0</c:v>
                </c:pt>
                <c:pt idx="4">
                  <c:v>62256.800659</c:v>
                </c:pt>
              </c:numCache>
            </c:numRef>
          </c:val>
        </c:ser>
        <c:ser>
          <c:idx val="4"/>
          <c:order val="4"/>
          <c:tx>
            <c:strRef>
              <c:f>'sección '!$A$7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'sección '!$B$2:$F$2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'sección '!$B$7:$F$7</c:f>
              <c:numCache>
                <c:formatCode>#,##0</c:formatCode>
                <c:ptCount val="5"/>
                <c:pt idx="0">
                  <c:v>192599.92</c:v>
                </c:pt>
                <c:pt idx="1">
                  <c:v>10409.853999999999</c:v>
                </c:pt>
                <c:pt idx="2">
                  <c:v>375.19299999999998</c:v>
                </c:pt>
                <c:pt idx="3">
                  <c:v>375</c:v>
                </c:pt>
                <c:pt idx="4">
                  <c:v>182190.06600000002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919753120"/>
        <c:axId val="-919742240"/>
        <c:axId val="0"/>
      </c:bar3DChart>
      <c:catAx>
        <c:axId val="-91975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19742240"/>
        <c:crosses val="autoZero"/>
        <c:auto val="1"/>
        <c:lblAlgn val="ctr"/>
        <c:lblOffset val="100"/>
        <c:noMultiLvlLbl val="0"/>
      </c:catAx>
      <c:valAx>
        <c:axId val="-91974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197531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25400" cap="flat" cmpd="sng" algn="ctr">
            <a:noFill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gradFill>
      <a:gsLst>
        <a:gs pos="11000">
          <a:schemeClr val="accent5">
            <a:lumMod val="40000"/>
            <a:lumOff val="60000"/>
          </a:schemeClr>
        </a:gs>
        <a:gs pos="27000">
          <a:schemeClr val="accent1">
            <a:lumMod val="45000"/>
            <a:lumOff val="55000"/>
          </a:schemeClr>
        </a:gs>
        <a:gs pos="58000">
          <a:schemeClr val="accent1">
            <a:lumMod val="45000"/>
            <a:lumOff val="55000"/>
          </a:schemeClr>
        </a:gs>
        <a:gs pos="73000">
          <a:schemeClr val="accent1">
            <a:lumMod val="30000"/>
            <a:lumOff val="70000"/>
          </a:schemeClr>
        </a:gs>
      </a:gsLst>
      <a:lin ang="11400000" scaled="0"/>
    </a:gradFill>
    <a:ln>
      <a:solidFill>
        <a:srgbClr val="FFFFFF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9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919744960"/>
        <c:axId val="-919746048"/>
        <c:axId val="0"/>
      </c:bar3DChart>
      <c:catAx>
        <c:axId val="-91974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19746048"/>
        <c:crosses val="autoZero"/>
        <c:auto val="1"/>
        <c:lblAlgn val="ctr"/>
        <c:lblOffset val="100"/>
        <c:noMultiLvlLbl val="0"/>
      </c:catAx>
      <c:valAx>
        <c:axId val="-91974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1974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'GESTIÓN '!$A$4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'!$B$4:$F$4</c:f>
              <c:numCache>
                <c:formatCode>#,##0</c:formatCode>
                <c:ptCount val="5"/>
                <c:pt idx="0">
                  <c:v>39677.21</c:v>
                </c:pt>
                <c:pt idx="1">
                  <c:v>7330.5381880000004</c:v>
                </c:pt>
                <c:pt idx="2">
                  <c:v>1773.794778</c:v>
                </c:pt>
                <c:pt idx="3">
                  <c:v>1755.3762770000001</c:v>
                </c:pt>
                <c:pt idx="4">
                  <c:v>32346.671812000001</c:v>
                </c:pt>
              </c:numCache>
            </c:numRef>
          </c:val>
        </c:ser>
        <c:ser>
          <c:idx val="1"/>
          <c:order val="1"/>
          <c:tx>
            <c:strRef>
              <c:f>'GESTIÓN '!$A$5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'!$B$5:$F$5</c:f>
              <c:numCache>
                <c:formatCode>#,##0</c:formatCode>
                <c:ptCount val="5"/>
                <c:pt idx="0">
                  <c:v>21735.35</c:v>
                </c:pt>
                <c:pt idx="1">
                  <c:v>6081.454581</c:v>
                </c:pt>
                <c:pt idx="2">
                  <c:v>963.70162400000004</c:v>
                </c:pt>
                <c:pt idx="3">
                  <c:v>838.70996200000002</c:v>
                </c:pt>
                <c:pt idx="4">
                  <c:v>15653.895418999999</c:v>
                </c:pt>
              </c:numCache>
            </c:numRef>
          </c:val>
        </c:ser>
        <c:ser>
          <c:idx val="2"/>
          <c:order val="2"/>
          <c:tx>
            <c:strRef>
              <c:f>'GESTIÓN '!$A$6</c:f>
              <c:strCache>
                <c:ptCount val="1"/>
                <c:pt idx="0">
                  <c:v>Transferencias Corrientes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'!$B$6:$F$6</c:f>
              <c:numCache>
                <c:formatCode>#,##0</c:formatCode>
                <c:ptCount val="5"/>
                <c:pt idx="0">
                  <c:v>89191.477341000005</c:v>
                </c:pt>
                <c:pt idx="1">
                  <c:v>6458.9348730000002</c:v>
                </c:pt>
                <c:pt idx="2">
                  <c:v>5829.9718279999997</c:v>
                </c:pt>
                <c:pt idx="3">
                  <c:v>5529.0368769999995</c:v>
                </c:pt>
                <c:pt idx="4">
                  <c:v>82732.542468</c:v>
                </c:pt>
              </c:numCache>
            </c:numRef>
          </c:val>
        </c:ser>
        <c:ser>
          <c:idx val="3"/>
          <c:order val="3"/>
          <c:tx>
            <c:strRef>
              <c:f>'GESTIÓN '!$A$7</c:f>
              <c:strCache>
                <c:ptCount val="1"/>
                <c:pt idx="0">
                  <c:v>Transferencias Capital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'!$B$7:$F$7</c:f>
              <c:numCache>
                <c:formatCode>#,##0</c:formatCode>
                <c:ptCount val="5"/>
                <c:pt idx="0">
                  <c:v>199183.62265899999</c:v>
                </c:pt>
                <c:pt idx="1">
                  <c:v>136926.822659</c:v>
                </c:pt>
                <c:pt idx="2">
                  <c:v>11174.674154</c:v>
                </c:pt>
                <c:pt idx="3">
                  <c:v>0</c:v>
                </c:pt>
                <c:pt idx="4">
                  <c:v>62256.799999999988</c:v>
                </c:pt>
              </c:numCache>
            </c:numRef>
          </c:val>
        </c:ser>
        <c:ser>
          <c:idx val="4"/>
          <c:order val="4"/>
          <c:tx>
            <c:strRef>
              <c:f>'GESTIÓN '!$A$8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'GESTIÓN '!$B$3:$F$3</c:f>
              <c:strCache>
                <c:ptCount val="5"/>
                <c:pt idx="0">
                  <c:v>APR.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APR. SIN COMPROMETER ($)</c:v>
                </c:pt>
              </c:strCache>
            </c:strRef>
          </c:cat>
          <c:val>
            <c:numRef>
              <c:f>'GESTIÓN '!$B$8:$F$8</c:f>
              <c:numCache>
                <c:formatCode>#,##0</c:formatCode>
                <c:ptCount val="5"/>
                <c:pt idx="0">
                  <c:v>188620</c:v>
                </c:pt>
                <c:pt idx="1">
                  <c:v>8946.1792690000002</c:v>
                </c:pt>
                <c:pt idx="2">
                  <c:v>375</c:v>
                </c:pt>
                <c:pt idx="3">
                  <c:v>375</c:v>
                </c:pt>
                <c:pt idx="4">
                  <c:v>179673.82073099999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919895968"/>
        <c:axId val="-919897056"/>
        <c:axId val="0"/>
      </c:bar3DChart>
      <c:catAx>
        <c:axId val="-91989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19897056"/>
        <c:crosses val="autoZero"/>
        <c:auto val="1"/>
        <c:lblAlgn val="ctr"/>
        <c:lblOffset val="100"/>
        <c:noMultiLvlLbl val="0"/>
      </c:catAx>
      <c:valAx>
        <c:axId val="-919897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91989596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5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905070168355277E-2"/>
          <c:y val="0.15382202121844984"/>
          <c:w val="0.96128478949493412"/>
          <c:h val="0.8158056536441789"/>
        </c:manualLayout>
      </c:layout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2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31855856222035E-2"/>
          <c:y val="0.1583329048279272"/>
          <c:w val="0.92256963144363946"/>
          <c:h val="0.84166709517207283"/>
        </c:manualLayout>
      </c:layout>
      <c:pie3DChart>
        <c:varyColors val="1"/>
        <c:dLbls>
          <c:dLblPos val="inEnd"/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gradFill>
          <a:gsLst>
            <a:gs pos="0">
              <a:schemeClr val="accent4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25400"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40432000"/>
        <c:axId val="-640441792"/>
        <c:axId val="0"/>
      </c:bar3DChart>
      <c:catAx>
        <c:axId val="-64043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40441792"/>
        <c:crosses val="autoZero"/>
        <c:auto val="1"/>
        <c:lblAlgn val="ctr"/>
        <c:lblOffset val="100"/>
        <c:noMultiLvlLbl val="0"/>
      </c:catAx>
      <c:valAx>
        <c:axId val="-640441792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4043200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'DIRECCION '!$A$5</c:f>
              <c:strCache>
                <c:ptCount val="1"/>
                <c:pt idx="0">
                  <c:v>Gastos de Personal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'DIRECCION '!$B$4:$F$4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'DIRECCION '!$B$5:$F$5</c:f>
              <c:numCache>
                <c:formatCode>#,##0</c:formatCode>
                <c:ptCount val="5"/>
                <c:pt idx="0">
                  <c:v>11515.483333</c:v>
                </c:pt>
                <c:pt idx="1">
                  <c:v>554.18827299999998</c:v>
                </c:pt>
                <c:pt idx="2">
                  <c:v>471.50470100000001</c:v>
                </c:pt>
                <c:pt idx="3">
                  <c:v>460.90506900000003</c:v>
                </c:pt>
                <c:pt idx="4">
                  <c:v>10961.29506</c:v>
                </c:pt>
              </c:numCache>
            </c:numRef>
          </c:val>
        </c:ser>
        <c:ser>
          <c:idx val="1"/>
          <c:order val="1"/>
          <c:tx>
            <c:strRef>
              <c:f>'DIRECCION '!$A$6</c:f>
              <c:strCache>
                <c:ptCount val="1"/>
                <c:pt idx="0">
                  <c:v>Gastos Generales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'DIRECCION '!$B$4:$F$4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'DIRECCION '!$B$6:$F$6</c:f>
              <c:numCache>
                <c:formatCode>#,##0</c:formatCode>
                <c:ptCount val="5"/>
                <c:pt idx="0">
                  <c:v>1722.15</c:v>
                </c:pt>
                <c:pt idx="1">
                  <c:v>1207.3216199999999</c:v>
                </c:pt>
                <c:pt idx="2">
                  <c:v>84.411084000000002</c:v>
                </c:pt>
                <c:pt idx="3">
                  <c:v>84.411084000000002</c:v>
                </c:pt>
                <c:pt idx="4">
                  <c:v>514.82838000000015</c:v>
                </c:pt>
              </c:numCache>
            </c:numRef>
          </c:val>
        </c:ser>
        <c:ser>
          <c:idx val="2"/>
          <c:order val="2"/>
          <c:tx>
            <c:strRef>
              <c:f>'DIRECCION '!$A$7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'DIRECCION '!$B$4:$F$4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'DIRECCION '!$B$7:$F$7</c:f>
              <c:numCache>
                <c:formatCode>#,##0</c:formatCode>
                <c:ptCount val="5"/>
                <c:pt idx="0">
                  <c:v>3979.92</c:v>
                </c:pt>
                <c:pt idx="1">
                  <c:v>1463.6757</c:v>
                </c:pt>
                <c:pt idx="2">
                  <c:v>0</c:v>
                </c:pt>
                <c:pt idx="3">
                  <c:v>0</c:v>
                </c:pt>
                <c:pt idx="4">
                  <c:v>2516.2443000000003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640440160"/>
        <c:axId val="-640434720"/>
        <c:axId val="0"/>
      </c:bar3DChart>
      <c:catAx>
        <c:axId val="-64044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40434720"/>
        <c:crosses val="autoZero"/>
        <c:auto val="1"/>
        <c:lblAlgn val="ctr"/>
        <c:lblOffset val="100"/>
        <c:noMultiLvlLbl val="0"/>
      </c:catAx>
      <c:valAx>
        <c:axId val="-64043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6404401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03/02/2017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03/02/2017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833438"/>
            <a:ext cx="5562600" cy="4171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5285230"/>
            <a:ext cx="5607050" cy="500596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10566660"/>
            <a:ext cx="3038475" cy="5566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9" y="10566660"/>
            <a:ext cx="3038475" cy="55664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1122363"/>
            <a:ext cx="77737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385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0749-C10D-4141-8D2B-DB6D54C72244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77BF4-B161-1648-A4F0-E91BAF87658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18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60" y="365125"/>
            <a:ext cx="5801732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DC1EE-080E-F94A-866E-3C257521801E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ACBA2-397A-D14B-A2F0-AB3843DC73D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4223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295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32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8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5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32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2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7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5" y="557215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2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40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5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49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173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7"/>
            <a:ext cx="788807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70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E9C4-757B-184D-9BEF-99ED2173CBA9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7075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A8511-0866-4B1E-B134-A2E3F99F32FD}" type="datetimeFigureOut">
              <a:rPr lang="es-CO" smtClean="0"/>
              <a:t>03/02/2017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A681-6C50-4B76-87DD-2CE1410FEE47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70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41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023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7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269AE-8FAB-724E-823A-432F97780922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957A5-87AD-3D45-B177-6ED57A8ABB6B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979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7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957F-2DC7-5D47-9CE6-E62846EACDA6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2B83D-9016-3B41-B628-84E0153D53C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77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7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E9C4-757B-184D-9BEF-99ED2173CBA9}" type="datetimeFigureOut">
              <a:rPr lang="es-CO" smtClean="0"/>
              <a:pPr/>
              <a:t>03/02/2017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2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CB90-59C4-9F4D-AA5B-204AE0123F8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648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3649" r:id="rId14"/>
    <p:sldLayoutId id="2147483650" r:id="rId15"/>
    <p:sldLayoutId id="2147483651" r:id="rId16"/>
    <p:sldLayoutId id="2147483652" r:id="rId17"/>
    <p:sldLayoutId id="21474836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60426" y="6093296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 </a:t>
            </a:r>
            <a:endParaRPr lang="es-CO" sz="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38893" y="925759"/>
            <a:ext cx="702981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s-CO" sz="1200" b="1" dirty="0" smtClean="0"/>
              <a:t>SECCIÓN 3501-01 MINCOMERCIO</a:t>
            </a:r>
          </a:p>
          <a:p>
            <a:pPr algn="ctr"/>
            <a:r>
              <a:rPr lang="es-CO" sz="1200" b="1" dirty="0" smtClean="0"/>
              <a:t>GRÁFICA EJECUCIÓN PRESUPUESTAL ACUMULADA CON CORTE AL 31 DE ENERO DE 2017</a:t>
            </a:r>
            <a:endParaRPr lang="es-CO" sz="1200" b="1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5724170"/>
              </p:ext>
            </p:extLst>
          </p:nvPr>
        </p:nvGraphicFramePr>
        <p:xfrm>
          <a:off x="108298" y="1556792"/>
          <a:ext cx="87129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1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5">
                <a:lumMod val="40000"/>
                <a:lumOff val="60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11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6330" y="6309320"/>
            <a:ext cx="12241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sp>
        <p:nvSpPr>
          <p:cNvPr id="2" name="CuadroTexto 1"/>
          <p:cNvSpPr txBox="1"/>
          <p:nvPr/>
        </p:nvSpPr>
        <p:spPr>
          <a:xfrm>
            <a:off x="252314" y="908720"/>
            <a:ext cx="842493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UNIDAD EJECUTORA 3501-01 GÉSTIÓN GENERAL</a:t>
            </a:r>
          </a:p>
          <a:p>
            <a:pPr algn="ctr"/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GRÁFICA EJECUCIÓN PRESUPUESTAL ACUMULADA CON CORTE AL </a:t>
            </a:r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31 DE ENERO DE 2017</a:t>
            </a: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99128"/>
              </p:ext>
            </p:extLst>
          </p:nvPr>
        </p:nvGraphicFramePr>
        <p:xfrm>
          <a:off x="108298" y="1556792"/>
          <a:ext cx="8928992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4620344"/>
              </p:ext>
            </p:extLst>
          </p:nvPr>
        </p:nvGraphicFramePr>
        <p:xfrm>
          <a:off x="324322" y="1916831"/>
          <a:ext cx="8352928" cy="417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304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5">
                <a:lumMod val="40000"/>
                <a:lumOff val="60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45000"/>
                <a:lumOff val="55000"/>
              </a:schemeClr>
            </a:gs>
            <a:gs pos="73000">
              <a:schemeClr val="accent1">
                <a:lumMod val="30000"/>
                <a:lumOff val="70000"/>
              </a:schemeClr>
            </a:gs>
          </a:gsLst>
          <a:lin ang="11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8378" y="771781"/>
            <a:ext cx="763284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UNIDAD EJECUTORA 3501-02 DIRECCIÓN GRAL DE COMERCIO EXTERIOR </a:t>
            </a:r>
          </a:p>
          <a:p>
            <a:pPr algn="ctr"/>
            <a:r>
              <a:rPr lang="es-CO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GRÁFICA DE EJECUCIÓN PRESUPUESTAL ACUMULADA CON CORTE AL </a:t>
            </a:r>
            <a:r>
              <a:rPr lang="es-CO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DE ENERO DE 2017</a:t>
            </a:r>
            <a:endParaRPr lang="es-CO" sz="12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22129"/>
              </p:ext>
            </p:extLst>
          </p:nvPr>
        </p:nvGraphicFramePr>
        <p:xfrm>
          <a:off x="2988618" y="1709738"/>
          <a:ext cx="2952328" cy="459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619318"/>
              </p:ext>
            </p:extLst>
          </p:nvPr>
        </p:nvGraphicFramePr>
        <p:xfrm>
          <a:off x="5868936" y="1709738"/>
          <a:ext cx="2952330" cy="4455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3672915"/>
              </p:ext>
            </p:extLst>
          </p:nvPr>
        </p:nvGraphicFramePr>
        <p:xfrm>
          <a:off x="108298" y="1562128"/>
          <a:ext cx="8784976" cy="445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288318" y="6252701"/>
            <a:ext cx="11161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 de Pesos</a:t>
            </a:r>
            <a:endParaRPr lang="es-CO" sz="8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382662"/>
              </p:ext>
            </p:extLst>
          </p:nvPr>
        </p:nvGraphicFramePr>
        <p:xfrm>
          <a:off x="108298" y="1709738"/>
          <a:ext cx="8928992" cy="423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080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5536BD-5C91-40CD-8ED4-0CE6A0F437FA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8c0e218-92de-485b-8390-04a7f5112d7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2638</TotalTime>
  <Words>62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245</cp:revision>
  <cp:lastPrinted>2017-02-03T19:44:07Z</cp:lastPrinted>
  <dcterms:created xsi:type="dcterms:W3CDTF">2015-05-07T20:18:47Z</dcterms:created>
  <dcterms:modified xsi:type="dcterms:W3CDTF">2017-02-03T19:48:33Z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