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9"/>
  </p:notesMasterIdLst>
  <p:handoutMasterIdLst>
    <p:handoutMasterId r:id="rId10"/>
  </p:handoutMasterIdLst>
  <p:sldIdLst>
    <p:sldId id="661" r:id="rId6"/>
    <p:sldId id="662" r:id="rId7"/>
    <p:sldId id="664" r:id="rId8"/>
  </p:sldIdLst>
  <p:sldSz cx="9145588" cy="6858000"/>
  <p:notesSz cx="7010400" cy="111252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ena Rivera Orjuela - Cont" initials="LRO-C" lastIdx="25" clrIdx="0"/>
  <p:cmAuthor id="1" name="Mincomercio Mincomercio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FF"/>
    <a:srgbClr val="3333CC"/>
    <a:srgbClr val="2B138F"/>
    <a:srgbClr val="409539"/>
    <a:srgbClr val="009900"/>
    <a:srgbClr val="D9D9D9"/>
    <a:srgbClr val="67E6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40" autoAdjust="0"/>
    <p:restoredTop sz="85036" autoAdjust="0"/>
  </p:normalViewPr>
  <p:slideViewPr>
    <p:cSldViewPr>
      <p:cViewPr varScale="1">
        <p:scale>
          <a:sx n="99" d="100"/>
          <a:sy n="99" d="100"/>
        </p:scale>
        <p:origin x="1134" y="7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ABRIL\GRAFICA%20DE%20EJECUCI&#211;N%20ABRIL%2030%20DE%202017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ABRIL\GRAFICA%20DE%20EJECUCI&#211;N%20ABRIL%2030%20DE%202017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RZO\GRAFICA%20%20MARZO%2031%20DE%202017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ABRIL\GRAFICA%20DE%20EJECUCI&#211;N%20ABRIL%2030%20DE%202017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46736270495692"/>
          <c:y val="0"/>
          <c:w val="0.75570397327126249"/>
          <c:h val="0.9497420976636571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total!$A$4</c:f>
              <c:strCache>
                <c:ptCount val="1"/>
                <c:pt idx="0">
                  <c:v>FUNCIONAMIENTO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rgbClr val="3333CC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total!$B$3:$F$3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  ($)</c:v>
                </c:pt>
                <c:pt idx="3">
                  <c:v>   PAGOS      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total!$B$4:$F$4</c:f>
              <c:numCache>
                <c:formatCode>#,##0</c:formatCode>
                <c:ptCount val="5"/>
                <c:pt idx="0">
                  <c:v>363752.68363300001</c:v>
                </c:pt>
                <c:pt idx="1">
                  <c:v>236333.82568499999</c:v>
                </c:pt>
                <c:pt idx="2">
                  <c:v>93373.124339999995</c:v>
                </c:pt>
                <c:pt idx="3">
                  <c:v>93244.307438000003</c:v>
                </c:pt>
                <c:pt idx="4">
                  <c:v>127418.857947</c:v>
                </c:pt>
              </c:numCache>
            </c:numRef>
          </c:val>
        </c:ser>
        <c:ser>
          <c:idx val="1"/>
          <c:order val="1"/>
          <c:tx>
            <c:strRef>
              <c:f>total!$A$5</c:f>
              <c:strCache>
                <c:ptCount val="1"/>
                <c:pt idx="0">
                  <c:v>INVERSION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gradFill>
                <a:gsLst>
                  <a:gs pos="49000">
                    <a:schemeClr val="bg1"/>
                  </a:gs>
                  <a:gs pos="64000">
                    <a:schemeClr val="tx2">
                      <a:lumMod val="20000"/>
                      <a:lumOff val="80000"/>
                    </a:schemeClr>
                  </a:gs>
                  <a:gs pos="23000">
                    <a:schemeClr val="bg1">
                      <a:lumMod val="95000"/>
                    </a:schemeClr>
                  </a:gs>
                  <a:gs pos="17699">
                    <a:schemeClr val="bg1"/>
                  </a:gs>
                  <a:gs pos="3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total!$B$3:$F$3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  ($)</c:v>
                </c:pt>
                <c:pt idx="3">
                  <c:v>   PAGOS      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total!$B$5:$F$5</c:f>
              <c:numCache>
                <c:formatCode>#,##0</c:formatCode>
                <c:ptCount val="5"/>
                <c:pt idx="0">
                  <c:v>213949.92000099999</c:v>
                </c:pt>
                <c:pt idx="1">
                  <c:v>165910.48568899999</c:v>
                </c:pt>
                <c:pt idx="2">
                  <c:v>4446.611476</c:v>
                </c:pt>
                <c:pt idx="3">
                  <c:v>4255.2951940000003</c:v>
                </c:pt>
                <c:pt idx="4">
                  <c:v>48039.434310999997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196902480"/>
        <c:axId val="-1196900848"/>
        <c:axId val="0"/>
      </c:bar3DChart>
      <c:catAx>
        <c:axId val="-1196902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196900848"/>
        <c:crosses val="autoZero"/>
        <c:auto val="1"/>
        <c:lblAlgn val="ctr"/>
        <c:lblOffset val="100"/>
        <c:noMultiLvlLbl val="0"/>
      </c:catAx>
      <c:valAx>
        <c:axId val="-11969008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19690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5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0924752805243862"/>
          <c:y val="3.6761996245422285E-2"/>
          <c:w val="0.78369770025552721"/>
          <c:h val="0.585758879157684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'GESTIÓN GRAL'!$A$9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'GESTIÓN GRAL'!$B$8:$F$8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         ($)</c:v>
                </c:pt>
              </c:strCache>
            </c:strRef>
          </c:cat>
          <c:val>
            <c:numRef>
              <c:f>'GESTIÓN GRAL'!$B$9:$F$9</c:f>
              <c:numCache>
                <c:formatCode>#,##0</c:formatCode>
                <c:ptCount val="5"/>
                <c:pt idx="0">
                  <c:v>40404.600299999998</c:v>
                </c:pt>
                <c:pt idx="1">
                  <c:v>15867.125819999999</c:v>
                </c:pt>
                <c:pt idx="2">
                  <c:v>10316.893662</c:v>
                </c:pt>
                <c:pt idx="3">
                  <c:v>10256.627823000001</c:v>
                </c:pt>
                <c:pt idx="4">
                  <c:v>24537.474479999997</c:v>
                </c:pt>
              </c:numCache>
            </c:numRef>
          </c:val>
        </c:ser>
        <c:ser>
          <c:idx val="1"/>
          <c:order val="1"/>
          <c:tx>
            <c:strRef>
              <c:f>'GESTIÓN GRAL'!$A$10</c:f>
              <c:strCache>
                <c:ptCount val="1"/>
                <c:pt idx="0">
                  <c:v>GASTOS GENERALES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'GESTIÓN GRAL'!$B$8:$F$8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         ($)</c:v>
                </c:pt>
              </c:strCache>
            </c:strRef>
          </c:cat>
          <c:val>
            <c:numRef>
              <c:f>'GESTIÓN GRAL'!$B$10:$F$10</c:f>
              <c:numCache>
                <c:formatCode>#,##0</c:formatCode>
                <c:ptCount val="5"/>
                <c:pt idx="0">
                  <c:v>21735.35</c:v>
                </c:pt>
                <c:pt idx="1">
                  <c:v>17451.283640000001</c:v>
                </c:pt>
                <c:pt idx="2">
                  <c:v>12409.897299</c:v>
                </c:pt>
                <c:pt idx="3">
                  <c:v>12355.944223</c:v>
                </c:pt>
                <c:pt idx="4">
                  <c:v>4284.0663599999971</c:v>
                </c:pt>
              </c:numCache>
            </c:numRef>
          </c:val>
        </c:ser>
        <c:ser>
          <c:idx val="2"/>
          <c:order val="2"/>
          <c:tx>
            <c:strRef>
              <c:f>'GESTIÓN GRAL'!$A$11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'GESTIÓN GRAL'!$B$8:$F$8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         ($)</c:v>
                </c:pt>
              </c:strCache>
            </c:strRef>
          </c:cat>
          <c:val>
            <c:numRef>
              <c:f>'GESTIÓN GRAL'!$B$11:$F$11</c:f>
              <c:numCache>
                <c:formatCode>#,##0</c:formatCode>
                <c:ptCount val="5"/>
                <c:pt idx="0">
                  <c:v>89191.477341000005</c:v>
                </c:pt>
                <c:pt idx="1">
                  <c:v>30287.410779000002</c:v>
                </c:pt>
                <c:pt idx="2">
                  <c:v>22798.124790999998</c:v>
                </c:pt>
                <c:pt idx="3">
                  <c:v>22798.124790999998</c:v>
                </c:pt>
                <c:pt idx="4">
                  <c:v>58904.066562000007</c:v>
                </c:pt>
              </c:numCache>
            </c:numRef>
          </c:val>
        </c:ser>
        <c:ser>
          <c:idx val="3"/>
          <c:order val="3"/>
          <c:tx>
            <c:strRef>
              <c:f>'GESTIÓN GRAL'!$A$12</c:f>
              <c:strCache>
                <c:ptCount val="1"/>
                <c:pt idx="0">
                  <c:v>TRANSFERENCIAS DE CAPITAL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'GESTIÓN GRAL'!$B$8:$F$8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         ($)</c:v>
                </c:pt>
              </c:strCache>
            </c:strRef>
          </c:cat>
          <c:val>
            <c:numRef>
              <c:f>'GESTIÓN GRAL'!$B$12:$F$12</c:f>
              <c:numCache>
                <c:formatCode>#,##0</c:formatCode>
                <c:ptCount val="5"/>
                <c:pt idx="0">
                  <c:v>199183.62265899999</c:v>
                </c:pt>
                <c:pt idx="1">
                  <c:v>168596.822659</c:v>
                </c:pt>
                <c:pt idx="2">
                  <c:v>44749.348308000001</c:v>
                </c:pt>
                <c:pt idx="3">
                  <c:v>44749.348308000001</c:v>
                </c:pt>
                <c:pt idx="4">
                  <c:v>30586.799999999988</c:v>
                </c:pt>
              </c:numCache>
            </c:numRef>
          </c:val>
        </c:ser>
        <c:ser>
          <c:idx val="4"/>
          <c:order val="4"/>
          <c:tx>
            <c:strRef>
              <c:f>'GESTIÓN GRAL'!$A$13</c:f>
              <c:strCache>
                <c:ptCount val="1"/>
                <c:pt idx="0">
                  <c:v>INVERSIÓN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'GESTIÓN GRAL'!$B$8:$F$8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         ($)</c:v>
                </c:pt>
              </c:strCache>
            </c:strRef>
          </c:cat>
          <c:val>
            <c:numRef>
              <c:f>'GESTIÓN GRAL'!$B$13:$F$13</c:f>
              <c:numCache>
                <c:formatCode>#,##0</c:formatCode>
                <c:ptCount val="5"/>
                <c:pt idx="0">
                  <c:v>209970.00000100001</c:v>
                </c:pt>
                <c:pt idx="1">
                  <c:v>162933.38355999999</c:v>
                </c:pt>
                <c:pt idx="2">
                  <c:v>3504.2305940000001</c:v>
                </c:pt>
                <c:pt idx="3">
                  <c:v>3483.159815</c:v>
                </c:pt>
                <c:pt idx="4">
                  <c:v>47036.61644100002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196912272"/>
        <c:axId val="-1196910096"/>
        <c:axId val="0"/>
      </c:bar3DChart>
      <c:catAx>
        <c:axId val="-119691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196910096"/>
        <c:crosses val="autoZero"/>
        <c:auto val="1"/>
        <c:lblAlgn val="ctr"/>
        <c:lblOffset val="100"/>
        <c:noMultiLvlLbl val="0"/>
      </c:catAx>
      <c:valAx>
        <c:axId val="-1196910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1969122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GASTOS</a:t>
            </a:r>
            <a:r>
              <a:rPr lang="en-US" sz="1400" baseline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INVERSIÓN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view3D>
      <c:rotX val="40"/>
      <c:rotY val="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703061416948501E-2"/>
          <c:y val="0.248961621352805"/>
          <c:w val="0.88320354585924565"/>
          <c:h val="0.71597090648235118"/>
        </c:manualLayout>
      </c:layout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83629504894314"/>
          <c:y val="2.1837037804197747E-2"/>
          <c:w val="0.83130076915237139"/>
          <c:h val="0.691047365286797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DCE!$A$11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DCE!$B$10:$F$10</c:f>
              <c:strCache>
                <c:ptCount val="5"/>
                <c:pt idx="0">
                  <c:v>APROPIACIÓN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DCE!$B$11:$F$11</c:f>
              <c:numCache>
                <c:formatCode>#,##0</c:formatCode>
                <c:ptCount val="5"/>
                <c:pt idx="0">
                  <c:v>11515.483333</c:v>
                </c:pt>
                <c:pt idx="1">
                  <c:v>2723.041299</c:v>
                </c:pt>
                <c:pt idx="2">
                  <c:v>2653.162092</c:v>
                </c:pt>
                <c:pt idx="3">
                  <c:v>2653.162092</c:v>
                </c:pt>
                <c:pt idx="4">
                  <c:v>8792.4420339999997</c:v>
                </c:pt>
              </c:numCache>
            </c:numRef>
          </c:val>
        </c:ser>
        <c:ser>
          <c:idx val="1"/>
          <c:order val="1"/>
          <c:tx>
            <c:strRef>
              <c:f>DCE!$A$12</c:f>
              <c:strCache>
                <c:ptCount val="1"/>
                <c:pt idx="0">
                  <c:v>GASTOS GENERALES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DCE!$B$10:$F$10</c:f>
              <c:strCache>
                <c:ptCount val="5"/>
                <c:pt idx="0">
                  <c:v>APROPIACIÓN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DCE!$B$12:$F$12</c:f>
              <c:numCache>
                <c:formatCode>#,##0</c:formatCode>
                <c:ptCount val="5"/>
                <c:pt idx="0">
                  <c:v>1722.15</c:v>
                </c:pt>
                <c:pt idx="1">
                  <c:v>1408.1414870000001</c:v>
                </c:pt>
                <c:pt idx="2">
                  <c:v>445.69818600000002</c:v>
                </c:pt>
                <c:pt idx="3">
                  <c:v>431.10019899999998</c:v>
                </c:pt>
                <c:pt idx="4">
                  <c:v>314.00851299999999</c:v>
                </c:pt>
              </c:numCache>
            </c:numRef>
          </c:val>
        </c:ser>
        <c:ser>
          <c:idx val="2"/>
          <c:order val="2"/>
          <c:tx>
            <c:strRef>
              <c:f>DCE!$A$13</c:f>
              <c:strCache>
                <c:ptCount val="1"/>
                <c:pt idx="0">
                  <c:v>INVERSIÓN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DCE!$B$10:$F$10</c:f>
              <c:strCache>
                <c:ptCount val="5"/>
                <c:pt idx="0">
                  <c:v>APROPIACIÓN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DCE!$B$13:$F$13</c:f>
              <c:numCache>
                <c:formatCode>#,##0</c:formatCode>
                <c:ptCount val="5"/>
                <c:pt idx="0">
                  <c:v>3979.92</c:v>
                </c:pt>
                <c:pt idx="1">
                  <c:v>2977.102128</c:v>
                </c:pt>
                <c:pt idx="2">
                  <c:v>942.38088200000004</c:v>
                </c:pt>
                <c:pt idx="3">
                  <c:v>772.13537899999994</c:v>
                </c:pt>
                <c:pt idx="4">
                  <c:v>1002.8178720000001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196905200"/>
        <c:axId val="-1196901936"/>
        <c:axId val="0"/>
      </c:bar3DChart>
      <c:catAx>
        <c:axId val="-119690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196901936"/>
        <c:crosses val="autoZero"/>
        <c:auto val="1"/>
        <c:lblAlgn val="ctr"/>
        <c:lblOffset val="100"/>
        <c:noMultiLvlLbl val="0"/>
      </c:catAx>
      <c:valAx>
        <c:axId val="-1196901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1969052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A3BFA5-3863-5148-A9D6-52FD022C6526}" type="datetimeFigureOut">
              <a:rPr lang="es-CO"/>
              <a:pPr/>
              <a:t>04/05/2017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1056666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9" y="1056666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E010BB-0130-DA48-B514-88FC9B7E3414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6693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0BACE4D-4B87-0A4F-A5DE-A705A9C77A87}" type="datetimeFigureOut">
              <a:rPr lang="es-CO"/>
              <a:pPr/>
              <a:t>04/05/2017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833438"/>
            <a:ext cx="5562600" cy="4171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5285230"/>
            <a:ext cx="5607050" cy="500596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1056666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9" y="1056666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FF1B9DC-407B-2344-9824-77439FC184A6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8683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2264080"/>
            <a:ext cx="9145588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3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90749-C10D-4141-8D2B-DB6D54C72244}" type="datetimeFigureOut">
              <a:rPr lang="es-CO"/>
              <a:pPr/>
              <a:t>04/05/2017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77BF4-B161-1648-A4F0-E91BAF87658F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326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832499" y="274642"/>
            <a:ext cx="2430884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9843" y="274642"/>
            <a:ext cx="7140228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3DC1EE-080E-F94A-866E-3C257521801E}" type="datetimeFigureOut">
              <a:rPr lang="es-CO"/>
              <a:pPr/>
              <a:t>04/05/2017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ACBA2-397A-D14B-A2F0-AB3843DC73DF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716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4572794" y="2264080"/>
            <a:ext cx="4572794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2708920"/>
            <a:ext cx="2626451" cy="1092912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28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571480"/>
            <a:ext cx="4354643" cy="432048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27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7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31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0" y="0"/>
            <a:ext cx="9145588" cy="531400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9160"/>
            <a:ext cx="9145588" cy="889681"/>
          </a:xfrm>
          <a:prstGeom prst="rect">
            <a:avLst/>
          </a:prstGeom>
        </p:spPr>
      </p:pic>
      <p:pic>
        <p:nvPicPr>
          <p:cNvPr id="5" name="4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66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3695"/>
            <a:ext cx="9145588" cy="889681"/>
          </a:xfrm>
          <a:prstGeom prst="rect">
            <a:avLst/>
          </a:prstGeom>
        </p:spPr>
      </p:pic>
      <p:pic>
        <p:nvPicPr>
          <p:cNvPr id="6" name="5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15736" y="83482"/>
            <a:ext cx="3880335" cy="84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1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81" y="273050"/>
            <a:ext cx="300883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673" y="273054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81" y="1435103"/>
            <a:ext cx="300883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269AE-8FAB-724E-823A-432F97780922}" type="datetimeFigureOut">
              <a:rPr lang="es-CO"/>
              <a:pPr/>
              <a:t>04/05/2017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957A5-87AD-3D45-B177-6ED57A8ABB6B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900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F7957F-2DC7-5D47-9CE6-E62846EACDA6}" type="datetimeFigureOut">
              <a:rPr lang="es-CO"/>
              <a:pPr/>
              <a:t>04/05/2017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2B83D-9016-3B41-B628-84E0153D53CD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90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011" y="274638"/>
            <a:ext cx="823156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011" y="1600203"/>
            <a:ext cx="823156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011" y="6356353"/>
            <a:ext cx="213450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CEE4E9C4-757B-184D-9BEF-99ED2173CBA9}" type="datetimeFigureOut">
              <a:rPr lang="es-CO"/>
              <a:pPr/>
              <a:t>04/05/2017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5148" y="6356353"/>
            <a:ext cx="2895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4070" y="6356353"/>
            <a:ext cx="213450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C96CB90-59C4-9F4D-AA5B-204AE0123F81}" type="slidenum">
              <a:rPr lang="es-CO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Rectángulo"/>
          <p:cNvSpPr>
            <a:spLocks noChangeArrowheads="1"/>
          </p:cNvSpPr>
          <p:nvPr/>
        </p:nvSpPr>
        <p:spPr bwMode="auto">
          <a:xfrm>
            <a:off x="176506" y="858778"/>
            <a:ext cx="87887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SECCIÓN 35-01 MINCOMERCIO</a:t>
            </a:r>
          </a:p>
          <a:p>
            <a:pPr algn="ctr"/>
            <a:r>
              <a:rPr lang="es-E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GRÁFICA DE EJECUCIÓN PRESUPUESTAL ACUMULADA CON CORTE AL 30 DE ABRIL DE 2017</a:t>
            </a:r>
          </a:p>
          <a:p>
            <a:pPr algn="ctr"/>
            <a:endParaRPr lang="es-E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9998713"/>
              </p:ext>
            </p:extLst>
          </p:nvPr>
        </p:nvGraphicFramePr>
        <p:xfrm>
          <a:off x="108298" y="1566664"/>
          <a:ext cx="8856984" cy="4598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612354" y="6309320"/>
            <a:ext cx="11521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</p:spTree>
    <p:extLst>
      <p:ext uri="{BB962C8B-B14F-4D97-AF65-F5344CB8AC3E}">
        <p14:creationId xmlns:p14="http://schemas.microsoft.com/office/powerpoint/2010/main" val="2277669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8338" y="1007017"/>
            <a:ext cx="8677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UNIDAD EJECUTORA 3501-01 GESTIÓN GENERAL </a:t>
            </a:r>
          </a:p>
          <a:p>
            <a:pPr algn="ctr"/>
            <a:r>
              <a:rPr lang="es-CO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GRÁFICA EJECUCIÓN PRESUPUESTAL ACUMULADA CON CORTE AL 30 DE ABRIL  DE 2017 </a:t>
            </a:r>
            <a:endParaRPr lang="es-CO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5725271"/>
              </p:ext>
            </p:extLst>
          </p:nvPr>
        </p:nvGraphicFramePr>
        <p:xfrm>
          <a:off x="36290" y="1530237"/>
          <a:ext cx="9001000" cy="4491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756370" y="6381328"/>
            <a:ext cx="12241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</p:spTree>
    <p:extLst>
      <p:ext uri="{BB962C8B-B14F-4D97-AF65-F5344CB8AC3E}">
        <p14:creationId xmlns:p14="http://schemas.microsoft.com/office/powerpoint/2010/main" val="4215396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0306" y="908720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UNIDAD EJECUTORA 3501-02 DIRECCIÓN GENERAL DE COMERCIO EXTERIOR </a:t>
            </a:r>
          </a:p>
          <a:p>
            <a:pPr algn="ctr"/>
            <a:r>
              <a:rPr lang="es-CO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GRÁFICA DE EJECUCIÓN PRESUPUESTAL ACUMULADA CON CORTE AL 30 DE ABRIL  DE 2017</a:t>
            </a:r>
            <a:endParaRPr lang="es-CO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709347"/>
              </p:ext>
            </p:extLst>
          </p:nvPr>
        </p:nvGraphicFramePr>
        <p:xfrm>
          <a:off x="5652914" y="2492896"/>
          <a:ext cx="3384376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3876745"/>
              </p:ext>
            </p:extLst>
          </p:nvPr>
        </p:nvGraphicFramePr>
        <p:xfrm>
          <a:off x="180306" y="1772817"/>
          <a:ext cx="8712968" cy="4248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468338" y="6309320"/>
            <a:ext cx="1080120" cy="21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</p:spTree>
    <p:extLst>
      <p:ext uri="{BB962C8B-B14F-4D97-AF65-F5344CB8AC3E}">
        <p14:creationId xmlns:p14="http://schemas.microsoft.com/office/powerpoint/2010/main" val="193791280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MINCOMERCIO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FE2E2E43DF154587C5970513705906" ma:contentTypeVersion="0" ma:contentTypeDescription="Create a new document." ma:contentTypeScope="" ma:versionID="532f85e620d9f2791f72b0484a0f1dc5">
  <xsd:schema xmlns:xsd="http://www.w3.org/2001/XMLSchema" xmlns:xs="http://www.w3.org/2001/XMLSchema" xmlns:p="http://schemas.microsoft.com/office/2006/metadata/properties" xmlns:ns2="78c0e218-92de-485b-8390-04a7f5112d7e" targetNamespace="http://schemas.microsoft.com/office/2006/metadata/properties" ma:root="true" ma:fieldsID="32b7e71a105faa45381acc4f7f9c2c58" ns2:_="">
    <xsd:import namespace="78c0e218-92de-485b-8390-04a7f5112d7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0e218-92de-485b-8390-04a7f5112d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89808F-DBDC-4F2A-9EA4-756222C05E0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B1F4037-AA4D-40AF-8835-9CA3F027B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0e218-92de-485b-8390-04a7f5112d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1691A8-6144-4821-9FF9-83CFCBA53DA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45536BD-5C91-40CD-8ED4-0CE6A0F437FA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78c0e218-92de-485b-8390-04a7f5112d7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presentacion gd-fm-0160</Template>
  <TotalTime>175</TotalTime>
  <Words>66</Words>
  <Application>Microsoft Office PowerPoint</Application>
  <PresentationFormat>Personalizado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TEMPLATE_MINCOMERCIO 2014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Carmen Moreno Moscoso</dc:creator>
  <cp:lastModifiedBy>Maria del Carmen Moreno Moscoso</cp:lastModifiedBy>
  <cp:revision>27</cp:revision>
  <cp:lastPrinted>2017-05-04T14:54:48Z</cp:lastPrinted>
  <dcterms:created xsi:type="dcterms:W3CDTF">2017-04-03T19:01:49Z</dcterms:created>
  <dcterms:modified xsi:type="dcterms:W3CDTF">2017-05-04T20:24:00Z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0x01010000FE2E2E43DF154587C5970513705906</vt:lpwstr>
  </property>
  <property fmtid="{D5CDD505-2E9C-101B-9397-08002B2CF9AE}" pid="3" name="_dlc_DocIdItemGuid">
    <vt:lpwstr>50067e3d-6970-4e03-8a53-5b541e12fbfb</vt:lpwstr>
  </property>
  <property fmtid="{D5CDD505-2E9C-101B-9397-08002B2CF9AE}" pid="4" name="_dlc_DocId">
    <vt:lpwstr>QNCNATEDNPKV-30-2</vt:lpwstr>
  </property>
  <property fmtid="{D5CDD505-2E9C-101B-9397-08002B2CF9AE}" pid="5" name="_dlc_DocIdUrl">
    <vt:lpwstr>http://intranet.cancilleria.gov.co/_layouts/DocIdRedir.aspx?ID=QNCNATEDNPKV-30-2, QNCNATEDNPKV-30-2</vt:lpwstr>
  </property>
</Properties>
</file>