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23" r:id="rId2"/>
    <p:sldId id="319" r:id="rId3"/>
    <p:sldId id="320" r:id="rId4"/>
    <p:sldId id="321" r:id="rId5"/>
    <p:sldId id="322" r:id="rId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Work Sans Light" panose="00000400000000000000" pitchFamily="2" charset="0"/>
      <p:regular r:id="rId12"/>
    </p:embeddedFont>
    <p:embeddedFont>
      <p:font typeface="Work Sans" panose="00000500000000000000" pitchFamily="2" charset="0"/>
      <p:regular r:id="rId13"/>
      <p:bold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3399FF"/>
    <a:srgbClr val="FF9933"/>
    <a:srgbClr val="FF9900"/>
    <a:srgbClr val="777777"/>
    <a:srgbClr val="008080"/>
    <a:srgbClr val="38AA71"/>
    <a:srgbClr val="CFDBF3"/>
    <a:srgbClr val="F0EA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AGOSTO%202019\GRAFICA%20CONSOLIDADO%20EJECUCI&#211;N%20AGOSTO%2031%20DE%20201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SEPTIEMBRE%202019\GR&#193;FICA%20EJECUCI&#211;N%20SEPTIEMBRE%2030%20DE%202019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JUNIO%202019\GRAFICA%20EJECUCI&#211;N%20JUNIO%2030%20DE%202019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AGOSTO%202019\GRAFICA%20CONSOLIDADO%20EJECUCI&#211;N%20AGOSTO%2031%20DE%202019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SEPTIEMBRE%202019\GR&#193;FICA%20EJECUCI&#211;N%20SEPTIEMBRE%2030%20DE%202019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ABRIL%20DE%202019\GRAFICA%20CONSOLIDADO%20EJECUCI&#211;N%20ABRIL%20DE%202019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SEPTIEMBRE%202019\GR&#193;FICA%20EJECUCI&#211;N%20SEPTIEMBRE%2030%20DE%202019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MAYO%202019\GRAFICA%20CONSOLIDADO%20EJECUCI&#211;N%20MAYO%2031%20DE%202019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SEPTIEMBRE%202019\GR&#193;FICA%20EJECUCI&#211;N%20SEPTIEMBRE%2030%20DE%202019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9653200"/>
        <c:axId val="197800480"/>
        <c:axId val="0"/>
      </c:bar3DChart>
      <c:catAx>
        <c:axId val="206965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00480"/>
        <c:crosses val="autoZero"/>
        <c:auto val="1"/>
        <c:lblAlgn val="ctr"/>
        <c:lblOffset val="100"/>
        <c:noMultiLvlLbl val="0"/>
      </c:catAx>
      <c:valAx>
        <c:axId val="1978004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69653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1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TOTAL!$A$17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TOTAL!$B$16:$H$16</c:f>
              <c:strCache>
                <c:ptCount val="7"/>
                <c:pt idx="0">
                  <c:v>APR.  VIGENTE($)</c:v>
                </c:pt>
                <c:pt idx="1">
                  <c:v>APLAZAMIENTOS  Y BLOQUEOS($)</c:v>
                </c:pt>
                <c:pt idx="2">
                  <c:v>APR.VIGENTE DESPUES DE APLAZAMIENTOS Y BLOQUEOS ($)</c:v>
                </c:pt>
                <c:pt idx="3">
                  <c:v>COMPROMISOS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TOTAL!$B$17:$H$17</c:f>
              <c:numCache>
                <c:formatCode>#,##0</c:formatCode>
                <c:ptCount val="7"/>
                <c:pt idx="0">
                  <c:v>48995.214</c:v>
                </c:pt>
                <c:pt idx="1">
                  <c:v>391.02100000000002</c:v>
                </c:pt>
                <c:pt idx="2">
                  <c:v>48604.192999999999</c:v>
                </c:pt>
                <c:pt idx="3">
                  <c:v>33654.148609000003</c:v>
                </c:pt>
                <c:pt idx="4">
                  <c:v>33368.656088999996</c:v>
                </c:pt>
                <c:pt idx="5">
                  <c:v>33368.789513000003</c:v>
                </c:pt>
                <c:pt idx="6">
                  <c:v>14950.044390999996</c:v>
                </c:pt>
              </c:numCache>
            </c:numRef>
          </c:val>
        </c:ser>
        <c:ser>
          <c:idx val="1"/>
          <c:order val="1"/>
          <c:tx>
            <c:strRef>
              <c:f>TOTAL!$A$18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TOTAL!$B$16:$H$16</c:f>
              <c:strCache>
                <c:ptCount val="7"/>
                <c:pt idx="0">
                  <c:v>APR.  VIGENTE($)</c:v>
                </c:pt>
                <c:pt idx="1">
                  <c:v>APLAZAMIENTOS  Y BLOQUEOS($)</c:v>
                </c:pt>
                <c:pt idx="2">
                  <c:v>APR.VIGENTE DESPUES DE APLAZAMIENTOS Y BLOQUEOS ($)</c:v>
                </c:pt>
                <c:pt idx="3">
                  <c:v>COMPROMISOS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TOTAL!$B$18:$H$18</c:f>
              <c:numCache>
                <c:formatCode>#,##0</c:formatCode>
                <c:ptCount val="7"/>
                <c:pt idx="0">
                  <c:v>21367.197033</c:v>
                </c:pt>
                <c:pt idx="1">
                  <c:v>0</c:v>
                </c:pt>
                <c:pt idx="2">
                  <c:v>21367.197033</c:v>
                </c:pt>
                <c:pt idx="3">
                  <c:v>19390.284851</c:v>
                </c:pt>
                <c:pt idx="4">
                  <c:v>13991.001555999999</c:v>
                </c:pt>
                <c:pt idx="5">
                  <c:v>13723.739449999999</c:v>
                </c:pt>
                <c:pt idx="6">
                  <c:v>1976.912182</c:v>
                </c:pt>
              </c:numCache>
            </c:numRef>
          </c:val>
        </c:ser>
        <c:ser>
          <c:idx val="2"/>
          <c:order val="2"/>
          <c:tx>
            <c:strRef>
              <c:f>TOTAL!$A$19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TOTAL!$B$16:$H$16</c:f>
              <c:strCache>
                <c:ptCount val="7"/>
                <c:pt idx="0">
                  <c:v>APR.  VIGENTE($)</c:v>
                </c:pt>
                <c:pt idx="1">
                  <c:v>APLAZAMIENTOS  Y BLOQUEOS($)</c:v>
                </c:pt>
                <c:pt idx="2">
                  <c:v>APR.VIGENTE DESPUES DE APLAZAMIENTOS Y BLOQUEOS ($)</c:v>
                </c:pt>
                <c:pt idx="3">
                  <c:v>COMPROMISOS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TOTAL!$B$19:$H$19</c:f>
              <c:numCache>
                <c:formatCode>#,##0</c:formatCode>
                <c:ptCount val="7"/>
                <c:pt idx="0">
                  <c:v>314031.14204800001</c:v>
                </c:pt>
                <c:pt idx="1">
                  <c:v>0</c:v>
                </c:pt>
                <c:pt idx="2">
                  <c:v>314031.14204800001</c:v>
                </c:pt>
                <c:pt idx="3">
                  <c:v>272395.77517799998</c:v>
                </c:pt>
                <c:pt idx="4">
                  <c:v>243191.97028899999</c:v>
                </c:pt>
                <c:pt idx="5">
                  <c:v>231480.20427799999</c:v>
                </c:pt>
                <c:pt idx="6">
                  <c:v>41635.366870000027</c:v>
                </c:pt>
              </c:numCache>
            </c:numRef>
          </c:val>
        </c:ser>
        <c:ser>
          <c:idx val="3"/>
          <c:order val="3"/>
          <c:tx>
            <c:strRef>
              <c:f>TOTAL!$A$20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TOTAL!$B$16:$H$16</c:f>
              <c:strCache>
                <c:ptCount val="7"/>
                <c:pt idx="0">
                  <c:v>APR.  VIGENTE($)</c:v>
                </c:pt>
                <c:pt idx="1">
                  <c:v>APLAZAMIENTOS  Y BLOQUEOS($)</c:v>
                </c:pt>
                <c:pt idx="2">
                  <c:v>APR.VIGENTE DESPUES DE APLAZAMIENTOS Y BLOQUEOS ($)</c:v>
                </c:pt>
                <c:pt idx="3">
                  <c:v>COMPROMISOS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TOTAL!$B$20:$H$20</c:f>
              <c:numCache>
                <c:formatCode>#,##0</c:formatCode>
                <c:ptCount val="7"/>
                <c:pt idx="0">
                  <c:v>12094.43</c:v>
                </c:pt>
                <c:pt idx="1">
                  <c:v>0</c:v>
                </c:pt>
                <c:pt idx="2">
                  <c:v>12094.43</c:v>
                </c:pt>
                <c:pt idx="3">
                  <c:v>11239.216858</c:v>
                </c:pt>
                <c:pt idx="4">
                  <c:v>11239.216858</c:v>
                </c:pt>
                <c:pt idx="5">
                  <c:v>11239.216858</c:v>
                </c:pt>
                <c:pt idx="6">
                  <c:v>855.21314200000052</c:v>
                </c:pt>
              </c:numCache>
            </c:numRef>
          </c:val>
        </c:ser>
        <c:ser>
          <c:idx val="4"/>
          <c:order val="4"/>
          <c:tx>
            <c:strRef>
              <c:f>TOTAL!$A$21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TOTAL!$B$16:$H$16</c:f>
              <c:strCache>
                <c:ptCount val="7"/>
                <c:pt idx="0">
                  <c:v>APR.  VIGENTE($)</c:v>
                </c:pt>
                <c:pt idx="1">
                  <c:v>APLAZAMIENTOS  Y BLOQUEOS($)</c:v>
                </c:pt>
                <c:pt idx="2">
                  <c:v>APR.VIGENTE DESPUES DE APLAZAMIENTOS Y BLOQUEOS ($)</c:v>
                </c:pt>
                <c:pt idx="3">
                  <c:v>COMPROMISOS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TOTAL!$B$21:$H$21</c:f>
              <c:numCache>
                <c:formatCode>#,##0</c:formatCode>
                <c:ptCount val="7"/>
                <c:pt idx="0">
                  <c:v>202100.07618</c:v>
                </c:pt>
                <c:pt idx="1">
                  <c:v>25148</c:v>
                </c:pt>
                <c:pt idx="2">
                  <c:v>176952.07618</c:v>
                </c:pt>
                <c:pt idx="3">
                  <c:v>163271.618006</c:v>
                </c:pt>
                <c:pt idx="4">
                  <c:v>58166.119686999999</c:v>
                </c:pt>
                <c:pt idx="5">
                  <c:v>57567.451386000001</c:v>
                </c:pt>
                <c:pt idx="6">
                  <c:v>13680.458173999999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802656"/>
        <c:axId val="197810272"/>
        <c:axId val="0"/>
      </c:bar3DChart>
      <c:catAx>
        <c:axId val="1978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10272"/>
        <c:crosses val="autoZero"/>
        <c:auto val="1"/>
        <c:lblAlgn val="ctr"/>
        <c:lblOffset val="100"/>
        <c:noMultiLvlLbl val="0"/>
      </c:catAx>
      <c:valAx>
        <c:axId val="1978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02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43241983006739"/>
          <c:y val="0.16529048585875689"/>
          <c:w val="0.28946223536232119"/>
          <c:h val="0.1097511773680408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803200"/>
        <c:axId val="197801568"/>
        <c:axId val="147767872"/>
      </c:bar3DChart>
      <c:catAx>
        <c:axId val="197803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801568"/>
        <c:crosses val="autoZero"/>
        <c:auto val="1"/>
        <c:lblAlgn val="ctr"/>
        <c:lblOffset val="100"/>
        <c:noMultiLvlLbl val="0"/>
      </c:catAx>
      <c:valAx>
        <c:axId val="1978015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7803200"/>
        <c:crosses val="autoZero"/>
        <c:crossBetween val="between"/>
      </c:valAx>
      <c:serAx>
        <c:axId val="14776787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7801568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802112"/>
        <c:axId val="197808096"/>
      </c:barChart>
      <c:catAx>
        <c:axId val="1978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08096"/>
        <c:crosses val="autoZero"/>
        <c:auto val="1"/>
        <c:lblAlgn val="ctr"/>
        <c:lblOffset val="100"/>
        <c:noMultiLvlLbl val="0"/>
      </c:catAx>
      <c:valAx>
        <c:axId val="19780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02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'GESTION GENERAL '!$A$16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GENERAL '!$B$15:$H$15</c:f>
              <c:strCache>
                <c:ptCount val="7"/>
                <c:pt idx="0">
                  <c:v>APR.  VIGENTE($)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GENERAL '!$B$16:$H$16</c:f>
              <c:numCache>
                <c:formatCode>#,##0</c:formatCode>
                <c:ptCount val="7"/>
                <c:pt idx="0">
                  <c:v>382272.08408100001</c:v>
                </c:pt>
                <c:pt idx="1">
                  <c:v>0</c:v>
                </c:pt>
                <c:pt idx="2">
                  <c:v>382272.08408100001</c:v>
                </c:pt>
                <c:pt idx="3">
                  <c:v>327109.62851299997</c:v>
                </c:pt>
                <c:pt idx="4">
                  <c:v>292805.21891699999</c:v>
                </c:pt>
                <c:pt idx="5">
                  <c:v>280834.60456599999</c:v>
                </c:pt>
                <c:pt idx="6">
                  <c:v>55162.455568000034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805376"/>
        <c:axId val="197804288"/>
      </c:barChart>
      <c:lineChart>
        <c:grouping val="standard"/>
        <c:varyColors val="0"/>
        <c:ser>
          <c:idx val="1"/>
          <c:order val="1"/>
          <c:tx>
            <c:strRef>
              <c:f>'GESTION GENERAL '!$A$17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GENERAL '!$B$15:$H$15</c:f>
              <c:strCache>
                <c:ptCount val="7"/>
                <c:pt idx="0">
                  <c:v>APR.  VIGENTE($)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GENERAL '!$B$17:$H$17</c:f>
              <c:numCache>
                <c:formatCode>#,##0</c:formatCode>
                <c:ptCount val="7"/>
                <c:pt idx="0">
                  <c:v>196900.07618</c:v>
                </c:pt>
                <c:pt idx="1">
                  <c:v>25148</c:v>
                </c:pt>
                <c:pt idx="2">
                  <c:v>171752.07618</c:v>
                </c:pt>
                <c:pt idx="3">
                  <c:v>158676.75414800001</c:v>
                </c:pt>
                <c:pt idx="4">
                  <c:v>55640.048861000003</c:v>
                </c:pt>
                <c:pt idx="5">
                  <c:v>55054.170533999997</c:v>
                </c:pt>
                <c:pt idx="6">
                  <c:v>13075.322031999996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7805376"/>
        <c:axId val="197804288"/>
      </c:lineChart>
      <c:catAx>
        <c:axId val="1978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04288"/>
        <c:crosses val="autoZero"/>
        <c:auto val="1"/>
        <c:lblAlgn val="ctr"/>
        <c:lblOffset val="100"/>
        <c:noMultiLvlLbl val="0"/>
      </c:catAx>
      <c:valAx>
        <c:axId val="19780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05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809184"/>
        <c:axId val="197806464"/>
        <c:axId val="0"/>
      </c:bar3DChart>
      <c:catAx>
        <c:axId val="19780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06464"/>
        <c:crosses val="autoZero"/>
        <c:auto val="1"/>
        <c:lblAlgn val="ctr"/>
        <c:lblOffset val="100"/>
        <c:noMultiLvlLbl val="0"/>
      </c:catAx>
      <c:valAx>
        <c:axId val="197806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780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DCE!$A$16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DCE!$B$15:$H$15</c:f>
              <c:strCache>
                <c:ptCount val="7"/>
                <c:pt idx="0">
                  <c:v>APR. VIGENTE  ($)</c:v>
                </c:pt>
                <c:pt idx="1">
                  <c:v>BLOQUEOS ($)</c:v>
                </c:pt>
                <c:pt idx="2">
                  <c:v>APR. VIGENTE DESPUES DE BLOQUEOS  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APR.SIN COMPROMETER ($)</c:v>
                </c:pt>
              </c:strCache>
            </c:strRef>
          </c:cat>
          <c:val>
            <c:numRef>
              <c:f>DCE!$B$16:$H$16</c:f>
              <c:numCache>
                <c:formatCode>#,##0</c:formatCode>
                <c:ptCount val="7"/>
                <c:pt idx="0">
                  <c:v>14215.898999999999</c:v>
                </c:pt>
                <c:pt idx="1">
                  <c:v>391.02100000000002</c:v>
                </c:pt>
                <c:pt idx="2">
                  <c:v>13824.878000000001</c:v>
                </c:pt>
                <c:pt idx="3">
                  <c:v>9569.7969840000005</c:v>
                </c:pt>
                <c:pt idx="4">
                  <c:v>8985.6258749999997</c:v>
                </c:pt>
                <c:pt idx="5">
                  <c:v>8977.3455329999997</c:v>
                </c:pt>
                <c:pt idx="6">
                  <c:v>4255.0810160000001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814624"/>
        <c:axId val="197805920"/>
      </c:barChart>
      <c:lineChart>
        <c:grouping val="standard"/>
        <c:varyColors val="0"/>
        <c:ser>
          <c:idx val="1"/>
          <c:order val="1"/>
          <c:tx>
            <c:strRef>
              <c:f>DCE!$A$17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DCE!$B$15:$H$15</c:f>
              <c:strCache>
                <c:ptCount val="7"/>
                <c:pt idx="0">
                  <c:v>APR. VIGENTE  ($)</c:v>
                </c:pt>
                <c:pt idx="1">
                  <c:v>BLOQUEOS ($)</c:v>
                </c:pt>
                <c:pt idx="2">
                  <c:v>APR. VIGENTE DESPUES DE BLOQUEOS  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APR.SIN COMPROMETER ($)</c:v>
                </c:pt>
              </c:strCache>
            </c:strRef>
          </c:cat>
          <c:val>
            <c:numRef>
              <c:f>DCE!$B$17:$H$17</c:f>
              <c:numCache>
                <c:formatCode>#,##0</c:formatCode>
                <c:ptCount val="7"/>
                <c:pt idx="0">
                  <c:v>5200</c:v>
                </c:pt>
                <c:pt idx="1">
                  <c:v>0</c:v>
                </c:pt>
                <c:pt idx="2">
                  <c:v>5200</c:v>
                </c:pt>
                <c:pt idx="3">
                  <c:v>4594.8638579999997</c:v>
                </c:pt>
                <c:pt idx="4">
                  <c:v>2526.0708260000001</c:v>
                </c:pt>
                <c:pt idx="5">
                  <c:v>2513.2808519999999</c:v>
                </c:pt>
                <c:pt idx="6">
                  <c:v>605.13614200000029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7814624"/>
        <c:axId val="197805920"/>
      </c:lineChart>
      <c:catAx>
        <c:axId val="19781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05920"/>
        <c:crosses val="autoZero"/>
        <c:auto val="1"/>
        <c:lblAlgn val="ctr"/>
        <c:lblOffset val="100"/>
        <c:noMultiLvlLbl val="0"/>
      </c:catAx>
      <c:valAx>
        <c:axId val="19780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14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807008"/>
        <c:axId val="197811904"/>
      </c:lineChart>
      <c:catAx>
        <c:axId val="197807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811904"/>
        <c:crosses val="autoZero"/>
        <c:auto val="1"/>
        <c:lblAlgn val="ctr"/>
        <c:lblOffset val="100"/>
        <c:noMultiLvlLbl val="0"/>
      </c:catAx>
      <c:valAx>
        <c:axId val="19781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07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'gastos de inversion '!$A$5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'gastos de inversion '!$B$4:$H$4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APR.VIGENTE DESPUES DE BLOQUEOS ($)</c:v>
                </c:pt>
                <c:pt idx="3">
                  <c:v>COMPROMISO ($)</c:v>
                </c:pt>
                <c:pt idx="4">
                  <c:v>OBLIGACIÓN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'gastos de inversion '!$B$5:$H$5</c:f>
              <c:numCache>
                <c:formatCode>#,##0</c:formatCode>
                <c:ptCount val="7"/>
                <c:pt idx="0">
                  <c:v>9416.3836730000003</c:v>
                </c:pt>
                <c:pt idx="1">
                  <c:v>0</c:v>
                </c:pt>
                <c:pt idx="2">
                  <c:v>9416.3836730000003</c:v>
                </c:pt>
                <c:pt idx="3">
                  <c:v>7634.9683539999996</c:v>
                </c:pt>
                <c:pt idx="4">
                  <c:v>4057.601482</c:v>
                </c:pt>
                <c:pt idx="5">
                  <c:v>3988.7258200000001</c:v>
                </c:pt>
                <c:pt idx="6">
                  <c:v>1781.4153190000006</c:v>
                </c:pt>
              </c:numCache>
            </c:numRef>
          </c:val>
        </c:ser>
        <c:ser>
          <c:idx val="1"/>
          <c:order val="1"/>
          <c:tx>
            <c:strRef>
              <c:f>'gastos de inversion '!$A$6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'gastos de inversion '!$B$4:$H$4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APR.VIGENTE DESPUES DE BLOQUEOS ($)</c:v>
                </c:pt>
                <c:pt idx="3">
                  <c:v>COMPROMISO ($)</c:v>
                </c:pt>
                <c:pt idx="4">
                  <c:v>OBLIGACIÓN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'gastos de inversion '!$B$6:$H$6</c:f>
              <c:numCache>
                <c:formatCode>#,##0</c:formatCode>
                <c:ptCount val="7"/>
                <c:pt idx="0">
                  <c:v>82991.53628</c:v>
                </c:pt>
                <c:pt idx="1">
                  <c:v>148</c:v>
                </c:pt>
                <c:pt idx="2">
                  <c:v>82843.53628</c:v>
                </c:pt>
                <c:pt idx="3">
                  <c:v>74847.871784999996</c:v>
                </c:pt>
                <c:pt idx="4">
                  <c:v>35918.363138000001</c:v>
                </c:pt>
                <c:pt idx="5">
                  <c:v>35538.273452000001</c:v>
                </c:pt>
                <c:pt idx="6">
                  <c:v>7995.6644950000045</c:v>
                </c:pt>
              </c:numCache>
            </c:numRef>
          </c:val>
        </c:ser>
        <c:ser>
          <c:idx val="2"/>
          <c:order val="2"/>
          <c:tx>
            <c:strRef>
              <c:f>'gastos de inversion '!$A$7</c:f>
              <c:strCache>
                <c:ptCount val="1"/>
                <c:pt idx="0">
                  <c:v>SECRETARIA GENERAL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'gastos de inversion '!$B$4:$H$4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APR.VIGENTE DESPUES DE BLOQUEOS ($)</c:v>
                </c:pt>
                <c:pt idx="3">
                  <c:v>COMPROMISO ($)</c:v>
                </c:pt>
                <c:pt idx="4">
                  <c:v>OBLIGACIÓN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'gastos de inversion '!$B$7:$H$7</c:f>
              <c:numCache>
                <c:formatCode>#,##0</c:formatCode>
                <c:ptCount val="7"/>
                <c:pt idx="0">
                  <c:v>3571.4546190000001</c:v>
                </c:pt>
                <c:pt idx="1">
                  <c:v>0</c:v>
                </c:pt>
                <c:pt idx="2">
                  <c:v>3571.4546190000001</c:v>
                </c:pt>
                <c:pt idx="3">
                  <c:v>3025.2303029999998</c:v>
                </c:pt>
                <c:pt idx="4">
                  <c:v>2039.930975</c:v>
                </c:pt>
                <c:pt idx="5">
                  <c:v>2018.57503</c:v>
                </c:pt>
                <c:pt idx="6">
                  <c:v>546.22431600000027</c:v>
                </c:pt>
              </c:numCache>
            </c:numRef>
          </c:val>
        </c:ser>
        <c:ser>
          <c:idx val="3"/>
          <c:order val="3"/>
          <c:tx>
            <c:strRef>
              <c:f>'gastos de inversion '!$A$8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'gastos de inversion '!$B$4:$H$4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APR.VIGENTE DESPUES DE BLOQUEOS ($)</c:v>
                </c:pt>
                <c:pt idx="3">
                  <c:v>COMPROMISO ($)</c:v>
                </c:pt>
                <c:pt idx="4">
                  <c:v>OBLIGACIÓN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'gastos de inversion '!$B$8:$H$8</c:f>
              <c:numCache>
                <c:formatCode>#,##0</c:formatCode>
                <c:ptCount val="7"/>
                <c:pt idx="0">
                  <c:v>106120.701608</c:v>
                </c:pt>
                <c:pt idx="1">
                  <c:v>25000</c:v>
                </c:pt>
                <c:pt idx="2">
                  <c:v>81120.701608000003</c:v>
                </c:pt>
                <c:pt idx="3">
                  <c:v>77763.547562000007</c:v>
                </c:pt>
                <c:pt idx="4">
                  <c:v>16150.224092</c:v>
                </c:pt>
                <c:pt idx="5">
                  <c:v>16021.877084</c:v>
                </c:pt>
                <c:pt idx="6">
                  <c:v>3357.154045999996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808640"/>
        <c:axId val="197809728"/>
        <c:axId val="0"/>
      </c:bar3DChart>
      <c:catAx>
        <c:axId val="1978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09728"/>
        <c:crosses val="autoZero"/>
        <c:auto val="1"/>
        <c:lblAlgn val="ctr"/>
        <c:lblOffset val="100"/>
        <c:noMultiLvlLbl val="0"/>
      </c:catAx>
      <c:valAx>
        <c:axId val="197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808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13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37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97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50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51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>
  <p:cSld name="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86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09/10/2019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3543" y="576197"/>
            <a:ext cx="9056914" cy="55423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SECCIÓN 3501 - MINISTERIO DE COMERCIO INDUSTRIA Y TURISMO</a:t>
            </a:r>
          </a:p>
          <a:p>
            <a:pPr algn="ctr"/>
            <a:endParaRPr lang="es-CO" dirty="0"/>
          </a:p>
        </p:txBody>
      </p:sp>
      <p:pic>
        <p:nvPicPr>
          <p:cNvPr id="6" name="Imagen 5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6" y="2276475"/>
            <a:ext cx="3601616" cy="6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0" y="3573625"/>
            <a:ext cx="9144000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EJECUCIÓN PRESUPUESTAL ACUMULADA CON CORTE AL 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smtClean="0">
                <a:solidFill>
                  <a:schemeClr val="bg1"/>
                </a:solidFill>
              </a:rPr>
              <a:t>30 DE SEPTIEMBRE  DE 2019 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6705600" y="4460033"/>
            <a:ext cx="2394858" cy="566057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mtClean="0"/>
              <a:t>COMPROMETIDO 87,24%   OBLIGADO             62,81%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9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97603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Google Shape;214;p28"/>
          <p:cNvSpPr txBox="1">
            <a:spLocks noGrp="1"/>
          </p:cNvSpPr>
          <p:nvPr>
            <p:ph type="body" sz="half" idx="2"/>
          </p:nvPr>
        </p:nvSpPr>
        <p:spPr>
          <a:xfrm>
            <a:off x="292813" y="4940512"/>
            <a:ext cx="1789987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</a:pP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2814" y="4286250"/>
            <a:ext cx="8768636" cy="46355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30 DE SEPTIEMBRE  DE 2019 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988087"/>
              </p:ext>
            </p:extLst>
          </p:nvPr>
        </p:nvGraphicFramePr>
        <p:xfrm>
          <a:off x="367004" y="99528"/>
          <a:ext cx="8279362" cy="418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897953"/>
              </p:ext>
            </p:extLst>
          </p:nvPr>
        </p:nvGraphicFramePr>
        <p:xfrm>
          <a:off x="292813" y="99528"/>
          <a:ext cx="8677016" cy="411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99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1633591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73050" y="4394200"/>
            <a:ext cx="8813800" cy="406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GRÁFICA EJECUCIÓN PRESUPUESTAL ACUMULADA                                                                                                                           UNIDAD EJECUTORA 3501-01 GESTIÓN GENERAL CON CORTE AL 30 DE SEPTIEMBRE DE 2019</a:t>
            </a:r>
            <a:endParaRPr lang="es-CO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273410"/>
              </p:ext>
            </p:extLst>
          </p:nvPr>
        </p:nvGraphicFramePr>
        <p:xfrm>
          <a:off x="273050" y="88107"/>
          <a:ext cx="8709219" cy="42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42649"/>
              </p:ext>
            </p:extLst>
          </p:nvPr>
        </p:nvGraphicFramePr>
        <p:xfrm>
          <a:off x="195209" y="186612"/>
          <a:ext cx="8687533" cy="411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5048"/>
              </p:ext>
            </p:extLst>
          </p:nvPr>
        </p:nvGraphicFramePr>
        <p:xfrm>
          <a:off x="273050" y="88107"/>
          <a:ext cx="8489949" cy="422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38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B0604020202020204" charset="0"/>
            </a:endParaRPr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151459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728084"/>
              </p:ext>
            </p:extLst>
          </p:nvPr>
        </p:nvGraphicFramePr>
        <p:xfrm>
          <a:off x="231852" y="30783"/>
          <a:ext cx="8536487" cy="415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250522" y="4231623"/>
            <a:ext cx="8844926" cy="55627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GRÁFICA EJECUCIÓN PRESUPUESTAL ACUMULADA </a:t>
            </a:r>
          </a:p>
          <a:p>
            <a:pPr algn="ctr"/>
            <a:r>
              <a:rPr lang="es-CO" dirty="0" smtClean="0"/>
              <a:t>UNIDAD 3501-02 DIRECCIÓN GENERAL DE COMERCIO EXTERIOR CON CORTE AL 30 DE SEPTIEMBRE DE 2019</a:t>
            </a:r>
            <a:endParaRPr lang="es-CO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593365"/>
              </p:ext>
            </p:extLst>
          </p:nvPr>
        </p:nvGraphicFramePr>
        <p:xfrm>
          <a:off x="231853" y="175363"/>
          <a:ext cx="8724258" cy="400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34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B0604020202020204" charset="0"/>
            </a:endParaRPr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6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3151" y="4211216"/>
            <a:ext cx="8724378" cy="54117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EJECUCIÓN PRESUPUESTAL GASTOS DE INVERSIÓN  CON CORTE AL 30 DE SEPTIEMBRE  DE 2019</a:t>
            </a:r>
            <a:endParaRPr lang="es-CO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303331"/>
              </p:ext>
            </p:extLst>
          </p:nvPr>
        </p:nvGraphicFramePr>
        <p:xfrm>
          <a:off x="195209" y="-9071"/>
          <a:ext cx="8842320" cy="41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296855"/>
              </p:ext>
            </p:extLst>
          </p:nvPr>
        </p:nvGraphicFramePr>
        <p:xfrm>
          <a:off x="195209" y="175365"/>
          <a:ext cx="8842320" cy="400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72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</TotalTime>
  <Words>116</Words>
  <Application>Microsoft Office PowerPoint</Application>
  <PresentationFormat>Presentación en pantalla (16:9)</PresentationFormat>
  <Paragraphs>13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</vt:lpstr>
      <vt:lpstr>Work Sans Light</vt:lpstr>
      <vt:lpstr>Work Sans</vt:lpstr>
      <vt:lpstr>Arial</vt:lpstr>
      <vt:lpstr>Calibri Light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408</cp:revision>
  <cp:lastPrinted>2019-10-09T20:44:07Z</cp:lastPrinted>
  <dcterms:modified xsi:type="dcterms:W3CDTF">2019-10-09T21:28:29Z</dcterms:modified>
</cp:coreProperties>
</file>