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23" r:id="rId2"/>
    <p:sldId id="319" r:id="rId3"/>
    <p:sldId id="320" r:id="rId4"/>
    <p:sldId id="321" r:id="rId5"/>
    <p:sldId id="322" r:id="rId6"/>
  </p:sldIdLst>
  <p:sldSz cx="9144000" cy="5143500" type="screen16x9"/>
  <p:notesSz cx="7010400" cy="9296400"/>
  <p:embeddedFontLst>
    <p:embeddedFont>
      <p:font typeface="Work Sans" panose="020B0604020202020204" charset="0"/>
      <p:regular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Work Sans Ligh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777777"/>
    <a:srgbClr val="CCFF33"/>
    <a:srgbClr val="008080"/>
    <a:srgbClr val="38AA71"/>
    <a:srgbClr val="CFDBF3"/>
    <a:srgbClr val="F0EA00"/>
    <a:srgbClr val="4D4D4D"/>
    <a:srgbClr val="66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22" y="12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ANCIERA%20-%20PRESPTO\A&#209;O%202019\PAGINA%20WEB\JULIO%202019\GRAFFICA%20EJECUCI&#211;N%20JULIO%2031%20DE%202019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NIO%202019\GRAFICA%20EJECUCI&#211;N%20JUNIO%2030%20DE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LIO%202019\GRAFFICA%20EJECUCI&#211;N%20JULIO%2031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LIO%202019\GRAFFICA%20EJECUCI&#211;N%20JULIO%2031%20DE%20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ANCIERA%20-%20PRESPTO\A&#209;O%202019\PAGINA%20WEB\JULIO%202019\GRAFFICA%20EJECUCI&#211;N%20JULIO%2031%20DE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7734895142186311"/>
          <c:y val="1.6565102360245085E-2"/>
          <c:w val="0.72265104857813689"/>
          <c:h val="0.725100517435331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TOTAL!$A$14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TOTAL!$B$13:$H$13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 VIGENTE DESPUES DE BLOQUEOS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TOTAL!$B$14:$H$14</c:f>
              <c:numCache>
                <c:formatCode>#,##0</c:formatCode>
                <c:ptCount val="7"/>
                <c:pt idx="0">
                  <c:v>48995.214</c:v>
                </c:pt>
                <c:pt idx="1">
                  <c:v>391.02100000000002</c:v>
                </c:pt>
                <c:pt idx="2">
                  <c:v>48604.192999999999</c:v>
                </c:pt>
                <c:pt idx="3">
                  <c:v>26114.417044000002</c:v>
                </c:pt>
                <c:pt idx="4">
                  <c:v>25920.370179000001</c:v>
                </c:pt>
                <c:pt idx="5">
                  <c:v>25848.641498000001</c:v>
                </c:pt>
                <c:pt idx="6">
                  <c:v>22489.775955999998</c:v>
                </c:pt>
              </c:numCache>
            </c:numRef>
          </c:val>
        </c:ser>
        <c:ser>
          <c:idx val="1"/>
          <c:order val="1"/>
          <c:tx>
            <c:strRef>
              <c:f>TOTAL!$A$15</c:f>
              <c:strCache>
                <c:ptCount val="1"/>
                <c:pt idx="0">
                  <c:v>ADQUISICION DE BIENES Y SERVICIOS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TOTAL!$B$13:$H$13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 VIGENTE DESPUES DE BLOQUEOS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TOTAL!$B$15:$H$15</c:f>
              <c:numCache>
                <c:formatCode>#,##0</c:formatCode>
                <c:ptCount val="7"/>
                <c:pt idx="0">
                  <c:v>21367.197033</c:v>
                </c:pt>
                <c:pt idx="1">
                  <c:v>0</c:v>
                </c:pt>
                <c:pt idx="2">
                  <c:v>21367.197033</c:v>
                </c:pt>
                <c:pt idx="3">
                  <c:v>18296.064354999999</c:v>
                </c:pt>
                <c:pt idx="4">
                  <c:v>10613.605437</c:v>
                </c:pt>
                <c:pt idx="5">
                  <c:v>10578.279973000001</c:v>
                </c:pt>
                <c:pt idx="6">
                  <c:v>3071.1326780000018</c:v>
                </c:pt>
              </c:numCache>
            </c:numRef>
          </c:val>
        </c:ser>
        <c:ser>
          <c:idx val="2"/>
          <c:order val="2"/>
          <c:tx>
            <c:strRef>
              <c:f>TOTAL!$A$16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TOTAL!$B$13:$H$13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 VIGENTE DESPUES DE BLOQUEOS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TOTAL!$B$16:$H$16</c:f>
              <c:numCache>
                <c:formatCode>#,##0</c:formatCode>
                <c:ptCount val="7"/>
                <c:pt idx="0">
                  <c:v>304031.14199999999</c:v>
                </c:pt>
                <c:pt idx="1">
                  <c:v>0</c:v>
                </c:pt>
                <c:pt idx="2">
                  <c:v>304031.14204800001</c:v>
                </c:pt>
                <c:pt idx="3">
                  <c:v>262501.01055499999</c:v>
                </c:pt>
                <c:pt idx="4">
                  <c:v>202766.36998700001</c:v>
                </c:pt>
                <c:pt idx="5">
                  <c:v>190878.87607599999</c:v>
                </c:pt>
                <c:pt idx="6">
                  <c:v>41530.131493000023</c:v>
                </c:pt>
              </c:numCache>
            </c:numRef>
          </c:val>
        </c:ser>
        <c:ser>
          <c:idx val="3"/>
          <c:order val="3"/>
          <c:tx>
            <c:strRef>
              <c:f>TOTAL!$A$17</c:f>
              <c:strCache>
                <c:ptCount val="1"/>
                <c:pt idx="0">
                  <c:v>GASTOS POR TRIBUTOS, MULTAS, SANCIONES E INTERESES DE MORA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TOTAL!$B$13:$H$13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 VIGENTE DESPUES DE BLOQUEOS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TOTAL!$B$17:$H$17</c:f>
              <c:numCache>
                <c:formatCode>#,##0</c:formatCode>
                <c:ptCount val="7"/>
                <c:pt idx="0">
                  <c:v>12094</c:v>
                </c:pt>
                <c:pt idx="1">
                  <c:v>0</c:v>
                </c:pt>
                <c:pt idx="2">
                  <c:v>12094.43</c:v>
                </c:pt>
                <c:pt idx="3">
                  <c:v>11238.862829</c:v>
                </c:pt>
                <c:pt idx="4">
                  <c:v>11238.862829</c:v>
                </c:pt>
                <c:pt idx="5">
                  <c:v>11238.862829</c:v>
                </c:pt>
                <c:pt idx="6">
                  <c:v>855.5671710000006</c:v>
                </c:pt>
              </c:numCache>
            </c:numRef>
          </c:val>
        </c:ser>
        <c:ser>
          <c:idx val="4"/>
          <c:order val="4"/>
          <c:tx>
            <c:strRef>
              <c:f>TOTAL!$A$18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cat>
            <c:strRef>
              <c:f>TOTAL!$B$13:$H$13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 VIGENTE DESPUES DE BLOQUEOS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TOTAL!$B$18:$H$18</c:f>
              <c:numCache>
                <c:formatCode>#,##0</c:formatCode>
                <c:ptCount val="7"/>
                <c:pt idx="0">
                  <c:v>202100.07618</c:v>
                </c:pt>
                <c:pt idx="1">
                  <c:v>25148</c:v>
                </c:pt>
                <c:pt idx="2">
                  <c:v>176952.07618</c:v>
                </c:pt>
                <c:pt idx="3">
                  <c:v>145587.41322399999</c:v>
                </c:pt>
                <c:pt idx="4">
                  <c:v>35903.055752</c:v>
                </c:pt>
                <c:pt idx="5">
                  <c:v>35811.589464999997</c:v>
                </c:pt>
                <c:pt idx="6">
                  <c:v>31364.662956000015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70326096"/>
        <c:axId val="-270334800"/>
        <c:axId val="0"/>
      </c:bar3DChart>
      <c:catAx>
        <c:axId val="-27032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70334800"/>
        <c:crosses val="autoZero"/>
        <c:auto val="1"/>
        <c:lblAlgn val="ctr"/>
        <c:lblOffset val="100"/>
        <c:noMultiLvlLbl val="0"/>
      </c:catAx>
      <c:valAx>
        <c:axId val="-27033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703260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570" baseline="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43241983006739"/>
          <c:y val="0.16529048585875689"/>
          <c:w val="0.28946223536232119"/>
          <c:h val="0.109751177368040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70330448"/>
        <c:axId val="-270328272"/>
        <c:axId val="-235205056"/>
      </c:bar3DChart>
      <c:catAx>
        <c:axId val="-270330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70328272"/>
        <c:crosses val="autoZero"/>
        <c:auto val="1"/>
        <c:lblAlgn val="ctr"/>
        <c:lblOffset val="100"/>
        <c:noMultiLvlLbl val="0"/>
      </c:catAx>
      <c:valAx>
        <c:axId val="-2703282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70330448"/>
        <c:crosses val="autoZero"/>
        <c:crossBetween val="between"/>
      </c:valAx>
      <c:serAx>
        <c:axId val="-235205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70328272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'GESTION '!$A$18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'!$B$17:$H$17</c:f>
              <c:strCache>
                <c:ptCount val="7"/>
                <c:pt idx="0">
                  <c:v>APR. VIGENTE          ($)</c:v>
                </c:pt>
                <c:pt idx="1">
                  <c:v>BLOQUEOS         ($)</c:v>
                </c:pt>
                <c:pt idx="2">
                  <c:v>APR. 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'GESTION '!$B$18:$H$18</c:f>
              <c:numCache>
                <c:formatCode>#,##0</c:formatCode>
                <c:ptCount val="7"/>
                <c:pt idx="0">
                  <c:v>372272.08408100001</c:v>
                </c:pt>
                <c:pt idx="1">
                  <c:v>0</c:v>
                </c:pt>
                <c:pt idx="2">
                  <c:v>372272.08408100001</c:v>
                </c:pt>
                <c:pt idx="3">
                  <c:v>310343.03404200001</c:v>
                </c:pt>
                <c:pt idx="4">
                  <c:v>243503.57949599999</c:v>
                </c:pt>
                <c:pt idx="5">
                  <c:v>231510.18469000002</c:v>
                </c:pt>
                <c:pt idx="6">
                  <c:v>61929.050038999994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70324464"/>
        <c:axId val="-191837120"/>
      </c:barChart>
      <c:lineChart>
        <c:grouping val="standard"/>
        <c:varyColors val="0"/>
        <c:ser>
          <c:idx val="1"/>
          <c:order val="1"/>
          <c:tx>
            <c:strRef>
              <c:f>'GESTION '!$A$19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'!$B$17:$H$17</c:f>
              <c:strCache>
                <c:ptCount val="7"/>
                <c:pt idx="0">
                  <c:v>APR. VIGENTE          ($)</c:v>
                </c:pt>
                <c:pt idx="1">
                  <c:v>BLOQUEOS         ($)</c:v>
                </c:pt>
                <c:pt idx="2">
                  <c:v>APR. 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'GESTION '!$B$19:$H$19</c:f>
              <c:numCache>
                <c:formatCode>#,##0</c:formatCode>
                <c:ptCount val="7"/>
                <c:pt idx="0">
                  <c:v>196900.07618</c:v>
                </c:pt>
                <c:pt idx="1">
                  <c:v>25148</c:v>
                </c:pt>
                <c:pt idx="2">
                  <c:v>171752.07618</c:v>
                </c:pt>
                <c:pt idx="3">
                  <c:v>141353.253406</c:v>
                </c:pt>
                <c:pt idx="4">
                  <c:v>34085.114773000001</c:v>
                </c:pt>
                <c:pt idx="5">
                  <c:v>34018.523651000003</c:v>
                </c:pt>
                <c:pt idx="6">
                  <c:v>30398.822774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70324464"/>
        <c:axId val="-191837120"/>
      </c:lineChart>
      <c:catAx>
        <c:axId val="-27032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37120"/>
        <c:crosses val="autoZero"/>
        <c:auto val="1"/>
        <c:lblAlgn val="ctr"/>
        <c:lblOffset val="100"/>
        <c:noMultiLvlLbl val="0"/>
      </c:catAx>
      <c:valAx>
        <c:axId val="-1918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70324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1823520"/>
        <c:axId val="-191828416"/>
        <c:axId val="0"/>
      </c:bar3DChart>
      <c:catAx>
        <c:axId val="-1918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28416"/>
        <c:crosses val="autoZero"/>
        <c:auto val="1"/>
        <c:lblAlgn val="ctr"/>
        <c:lblOffset val="100"/>
        <c:noMultiLvlLbl val="0"/>
      </c:catAx>
      <c:valAx>
        <c:axId val="-19182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918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56827732371892"/>
          <c:y val="1.7677363471478889E-2"/>
          <c:w val="0.84443172267628119"/>
          <c:h val="0.85342699770546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DCE!$A$15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DCE!$B$14:$H$14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DCE!$B$15:$H$15</c:f>
              <c:numCache>
                <c:formatCode>#,##0</c:formatCode>
                <c:ptCount val="7"/>
                <c:pt idx="0">
                  <c:v>14215.898999999999</c:v>
                </c:pt>
                <c:pt idx="1">
                  <c:v>391.02100000000002</c:v>
                </c:pt>
                <c:pt idx="2">
                  <c:v>13824.878000000001</c:v>
                </c:pt>
                <c:pt idx="3">
                  <c:v>7807.3207400000001</c:v>
                </c:pt>
                <c:pt idx="4">
                  <c:v>7035.6289349999997</c:v>
                </c:pt>
                <c:pt idx="5">
                  <c:v>7034.4756850000003</c:v>
                </c:pt>
                <c:pt idx="6">
                  <c:v>6017.5572590000002</c:v>
                </c:pt>
              </c:numCache>
            </c:numRef>
          </c:val>
        </c:ser>
        <c:ser>
          <c:idx val="1"/>
          <c:order val="1"/>
          <c:tx>
            <c:strRef>
              <c:f>DCE!$A$16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DCE!$B$14:$H$14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DCE!$B$16:$H$16</c:f>
              <c:numCache>
                <c:formatCode>#,##0</c:formatCode>
                <c:ptCount val="7"/>
                <c:pt idx="0">
                  <c:v>5200</c:v>
                </c:pt>
                <c:pt idx="1">
                  <c:v>0</c:v>
                </c:pt>
                <c:pt idx="2">
                  <c:v>5200</c:v>
                </c:pt>
                <c:pt idx="3">
                  <c:v>4234.1598169999997</c:v>
                </c:pt>
                <c:pt idx="4">
                  <c:v>1817.9409780000001</c:v>
                </c:pt>
                <c:pt idx="5">
                  <c:v>1793.0658129999999</c:v>
                </c:pt>
                <c:pt idx="6">
                  <c:v>965.84018200000003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1828960"/>
        <c:axId val="-191824608"/>
        <c:axId val="0"/>
      </c:bar3DChart>
      <c:catAx>
        <c:axId val="-1918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24608"/>
        <c:crosses val="autoZero"/>
        <c:auto val="1"/>
        <c:lblAlgn val="ctr"/>
        <c:lblOffset val="100"/>
        <c:noMultiLvlLbl val="0"/>
      </c:catAx>
      <c:valAx>
        <c:axId val="-1918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2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838752"/>
        <c:axId val="-191831136"/>
      </c:lineChart>
      <c:catAx>
        <c:axId val="-19183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1831136"/>
        <c:crosses val="autoZero"/>
        <c:auto val="1"/>
        <c:lblAlgn val="ctr"/>
        <c:lblOffset val="100"/>
        <c:noMultiLvlLbl val="0"/>
      </c:catAx>
      <c:valAx>
        <c:axId val="-1918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3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'INVERSIÓN '!$L$3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'INVERSIÓN '!$M$2:$S$2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'INVERSIÓN '!$M$3:$S$3</c:f>
              <c:numCache>
                <c:formatCode>#,##0</c:formatCode>
                <c:ptCount val="7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7113.741865</c:v>
                </c:pt>
                <c:pt idx="4">
                  <c:v>2983.7693519999998</c:v>
                </c:pt>
                <c:pt idx="5">
                  <c:v>2948.572424</c:v>
                </c:pt>
                <c:pt idx="6">
                  <c:v>2302.6418080000003</c:v>
                </c:pt>
              </c:numCache>
            </c:numRef>
          </c:val>
        </c:ser>
        <c:ser>
          <c:idx val="1"/>
          <c:order val="1"/>
          <c:tx>
            <c:strRef>
              <c:f>'INVERSIÓN '!$L$4</c:f>
              <c:strCache>
                <c:ptCount val="1"/>
                <c:pt idx="0">
                  <c:v>VICEMINISTERIO DE DESARROLLO 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'INVERSIÓN '!$M$2:$S$2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'INVERSIÓN '!$M$4:$S$4</c:f>
              <c:numCache>
                <c:formatCode>#,##0</c:formatCode>
                <c:ptCount val="7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66807.336823000005</c:v>
                </c:pt>
                <c:pt idx="4">
                  <c:v>25545.464527</c:v>
                </c:pt>
                <c:pt idx="5">
                  <c:v>25538.328697000001</c:v>
                </c:pt>
                <c:pt idx="6">
                  <c:v>16036.199456999995</c:v>
                </c:pt>
              </c:numCache>
            </c:numRef>
          </c:val>
        </c:ser>
        <c:ser>
          <c:idx val="2"/>
          <c:order val="2"/>
          <c:tx>
            <c:strRef>
              <c:f>'INVERSIÓN '!$L$5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'INVERSIÓN '!$M$2:$S$2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'INVERSIÓN '!$M$5:$S$5</c:f>
              <c:numCache>
                <c:formatCode>#,##0</c:formatCode>
                <c:ptCount val="7"/>
                <c:pt idx="0">
                  <c:v>106120.701608</c:v>
                </c:pt>
                <c:pt idx="1">
                  <c:v>25000</c:v>
                </c:pt>
                <c:pt idx="2">
                  <c:v>81120.701608000003</c:v>
                </c:pt>
                <c:pt idx="3">
                  <c:v>68803.672850000003</c:v>
                </c:pt>
                <c:pt idx="4">
                  <c:v>6637.0139820000004</c:v>
                </c:pt>
                <c:pt idx="5">
                  <c:v>6616.2024529999999</c:v>
                </c:pt>
                <c:pt idx="6">
                  <c:v>12317.028758</c:v>
                </c:pt>
              </c:numCache>
            </c:numRef>
          </c:val>
        </c:ser>
        <c:ser>
          <c:idx val="3"/>
          <c:order val="3"/>
          <c:tx>
            <c:strRef>
              <c:f>'INVERSIÓN '!$L$6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'INVERSIÓN '!$M$2:$S$2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'INVERSIÓN '!$M$6:$S$6</c:f>
              <c:numCache>
                <c:formatCode>#,##0</c:formatCode>
                <c:ptCount val="7"/>
                <c:pt idx="0">
                  <c:v>3571.4546190000001</c:v>
                </c:pt>
                <c:pt idx="1">
                  <c:v>0</c:v>
                </c:pt>
                <c:pt idx="2">
                  <c:v>3571.4546190000001</c:v>
                </c:pt>
                <c:pt idx="3">
                  <c:v>2862.6616829999998</c:v>
                </c:pt>
                <c:pt idx="4">
                  <c:v>736.80789000000004</c:v>
                </c:pt>
                <c:pt idx="5">
                  <c:v>708.48589000000004</c:v>
                </c:pt>
                <c:pt idx="6">
                  <c:v>708.79293600000028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1825152"/>
        <c:axId val="-191830592"/>
        <c:axId val="0"/>
      </c:bar3DChart>
      <c:catAx>
        <c:axId val="-1918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30592"/>
        <c:crosses val="autoZero"/>
        <c:auto val="1"/>
        <c:lblAlgn val="ctr"/>
        <c:lblOffset val="100"/>
        <c:noMultiLvlLbl val="0"/>
      </c:catAx>
      <c:valAx>
        <c:axId val="-1918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1825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50" baseline="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5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09/08/2019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43" y="576197"/>
            <a:ext cx="9056914" cy="5542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SECCIÓN 3501 - MINISTERIO DE COMERCIO INDUSTRIA Y TURISMO</a:t>
            </a:r>
          </a:p>
          <a:p>
            <a:pPr algn="ctr"/>
            <a:endParaRPr lang="es-CO" dirty="0"/>
          </a:p>
        </p:txBody>
      </p:sp>
      <p:pic>
        <p:nvPicPr>
          <p:cNvPr id="6" name="Imagen 5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6" y="2276475"/>
            <a:ext cx="3601616" cy="6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0" y="3573625"/>
            <a:ext cx="91440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EJECUCIÓN PRESUPUESTAL ACUMULADA CON CORTE AL 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31 DE JULIO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6705600" y="4460033"/>
            <a:ext cx="2394858" cy="56605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COMPROMETIDO  82,36 % OBLIGADO </a:t>
            </a:r>
            <a:r>
              <a:rPr lang="es-CO" dirty="0"/>
              <a:t> </a:t>
            </a:r>
            <a:r>
              <a:rPr lang="es-CO" dirty="0" smtClean="0"/>
              <a:t>            50,87 %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97603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Google Shape;214;p28"/>
          <p:cNvSpPr txBox="1">
            <a:spLocks noGrp="1"/>
          </p:cNvSpPr>
          <p:nvPr>
            <p:ph type="body" sz="half" idx="2"/>
          </p:nvPr>
        </p:nvSpPr>
        <p:spPr>
          <a:xfrm>
            <a:off x="292813" y="4940512"/>
            <a:ext cx="1789987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</a:pP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2814" y="4286250"/>
            <a:ext cx="8768636" cy="46355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JULIO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301834"/>
              </p:ext>
            </p:extLst>
          </p:nvPr>
        </p:nvGraphicFramePr>
        <p:xfrm>
          <a:off x="292814" y="0"/>
          <a:ext cx="8851186" cy="426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633591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3050" y="4394200"/>
            <a:ext cx="8813800" cy="406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                                                                                                                          UNIDAD EJECUTORA 3501-01 GESTIÓN GENERAL CON CORTE AL 31 DE JULIO DE 2019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73410"/>
              </p:ext>
            </p:extLst>
          </p:nvPr>
        </p:nvGraphicFramePr>
        <p:xfrm>
          <a:off x="273050" y="88107"/>
          <a:ext cx="8709219" cy="42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44300"/>
              </p:ext>
            </p:extLst>
          </p:nvPr>
        </p:nvGraphicFramePr>
        <p:xfrm>
          <a:off x="273051" y="236376"/>
          <a:ext cx="8559930" cy="406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3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51459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310920"/>
              </p:ext>
            </p:extLst>
          </p:nvPr>
        </p:nvGraphicFramePr>
        <p:xfrm>
          <a:off x="377085" y="81419"/>
          <a:ext cx="8536487" cy="41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50522" y="4231623"/>
            <a:ext cx="8844926" cy="5562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</a:t>
            </a:r>
          </a:p>
          <a:p>
            <a:pPr algn="ctr"/>
            <a:r>
              <a:rPr lang="es-CO" dirty="0" smtClean="0"/>
              <a:t>UNIDAD 3501-02 DIRECCIÓN GENERAL DE COMERCIO EXTERIOR CON CORTE AL 31 DE JULIO DE 2019</a:t>
            </a:r>
            <a:endParaRPr lang="es-CO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7969"/>
              </p:ext>
            </p:extLst>
          </p:nvPr>
        </p:nvGraphicFramePr>
        <p:xfrm>
          <a:off x="195209" y="1"/>
          <a:ext cx="8948791" cy="421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3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6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3151" y="4211216"/>
            <a:ext cx="8724378" cy="5411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EJECUCIÓN PRESUPUESTAL GASTOS DE INVERSIÓN  CON CORTE AL 31 DE JULIO DE 2019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3714"/>
              </p:ext>
            </p:extLst>
          </p:nvPr>
        </p:nvGraphicFramePr>
        <p:xfrm>
          <a:off x="195209" y="0"/>
          <a:ext cx="8842320" cy="41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162832"/>
              </p:ext>
            </p:extLst>
          </p:nvPr>
        </p:nvGraphicFramePr>
        <p:xfrm>
          <a:off x="195209" y="0"/>
          <a:ext cx="8886161" cy="41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7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116</Words>
  <Application>Microsoft Office PowerPoint</Application>
  <PresentationFormat>Presentación en pantalla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Work Sans</vt:lpstr>
      <vt:lpstr>Arial</vt:lpstr>
      <vt:lpstr>Montserrat</vt:lpstr>
      <vt:lpstr>Calibri Light</vt:lpstr>
      <vt:lpstr>Work Sans Light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392</cp:revision>
  <cp:lastPrinted>2019-08-08T22:25:57Z</cp:lastPrinted>
  <dcterms:modified xsi:type="dcterms:W3CDTF">2019-08-09T14:05:53Z</dcterms:modified>
</cp:coreProperties>
</file>