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62" r:id="rId3"/>
    <p:sldId id="266" r:id="rId4"/>
    <p:sldId id="267" r:id="rId5"/>
    <p:sldId id="268" r:id="rId6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D7C9168-B509-4D4C-AC8D-5BE167C7530D}">
          <p14:sldIdLst>
            <p14:sldId id="256"/>
            <p14:sldId id="262"/>
            <p14:sldId id="266"/>
            <p14:sldId id="267"/>
            <p14:sldId id="26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C1504C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284" autoAdjust="0"/>
    <p:restoredTop sz="94660"/>
  </p:normalViewPr>
  <p:slideViewPr>
    <p:cSldViewPr snapToGrid="0" snapToObjects="1">
      <p:cViewPr varScale="1">
        <p:scale>
          <a:sx n="142" d="100"/>
          <a:sy n="142" d="100"/>
        </p:scale>
        <p:origin x="138" y="10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FINANCIERA%20-%20PRESPTO\A&#209;O%202019\PAGINA%20WEB\FEBRERO%202019\GR&#193;FICA%20%20EJECUCI&#211;N%20PRESUPUESTAL%20FEBRERO%20DE%202019.xls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F:\PAGINA%20WEB\ENERO%20DE%202019\GRAFICA%20CONSOLIDADO_SECCI&#211;N_3501%20ENERO%2031%20DE%202019.xls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9\PAGINA%20WEB\FEBRERO%202019\GR&#193;FICA%20%20EJECUCI&#211;N%20PRESUPUESTAL%20FEBRERO%20DE%202019.xls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F:\PAGINA%20WEB\ENERO%20DE%202019\GRAFICA%20CONSOLIDADO_SECCI&#211;N_3501%20ENERO%2031%20DE%202019.xls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9\PAGINA%20WEB\FEBRERO%202019\GR&#193;FICA%20%20EJECUCI&#211;N%20PRESUPUESTAL%20FEBRERO%20DE%202019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FINANCIERA%20-%20PRESPTO\A&#209;O%202019\PAGINA%20WEB\FEBRERO%202019\GRAFICA%20INVERSI&#211;N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6599395663777"/>
          <c:y val="1.9163693402030897E-2"/>
          <c:w val="0.83334011169856947"/>
          <c:h val="0.6605443444595926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'TOTAL '!$A$5</c:f>
              <c:strCache>
                <c:ptCount val="1"/>
                <c:pt idx="0">
                  <c:v>FUNCIONAMIENTO </c:v>
                </c:pt>
              </c:strCache>
            </c:strRef>
          </c:tx>
          <c:spPr>
            <a:gradFill>
              <a:gsLst>
                <a:gs pos="29000">
                  <a:schemeClr val="tx2">
                    <a:lumMod val="75000"/>
                  </a:schemeClr>
                </a:gs>
                <a:gs pos="52000">
                  <a:schemeClr val="accent1">
                    <a:lumMod val="45000"/>
                    <a:lumOff val="55000"/>
                  </a:schemeClr>
                </a:gs>
                <a:gs pos="73000">
                  <a:schemeClr val="accent1">
                    <a:lumMod val="45000"/>
                    <a:lumOff val="55000"/>
                  </a:schemeClr>
                </a:gs>
                <a:gs pos="91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  <a:ln>
              <a:noFill/>
            </a:ln>
            <a:effectLst/>
          </c:spPr>
          <c:invertIfNegative val="0"/>
          <c:dLbls>
            <c:dLbl>
              <c:idx val="1"/>
              <c:spPr>
                <a:solidFill>
                  <a:schemeClr val="tx2">
                    <a:lumMod val="75000"/>
                  </a:schemeClr>
                </a:solidFill>
                <a:ln>
                  <a:solidFill>
                    <a:schemeClr val="bg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rect">
                      <a:avLst/>
                    </a:prstGeom>
                  </c15:spPr>
                </c:ext>
              </c:extLst>
            </c:dLbl>
            <c:spPr>
              <a:solidFill>
                <a:schemeClr val="tx2">
                  <a:lumMod val="75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 '!$B$4:$H$4</c:f>
              <c:strCache>
                <c:ptCount val="7"/>
                <c:pt idx="0">
                  <c:v>APROPIACIÓN  VIGENTE($)</c:v>
                </c:pt>
                <c:pt idx="1">
                  <c:v>APLAZAMIENTOS  Y BLOQUEOS($)</c:v>
                </c:pt>
                <c:pt idx="2">
                  <c:v>APROPIACIÓN  VIGENTE DESPUES DE APLAZAMIENTOS Y BLOQUEOS ($)</c:v>
                </c:pt>
                <c:pt idx="3">
                  <c:v>COMPROMISOS   ($)</c:v>
                </c:pt>
                <c:pt idx="4">
                  <c:v>OBLIGACIONES        ($)</c:v>
                </c:pt>
                <c:pt idx="5">
                  <c:v>   PAGOS             ($)</c:v>
                </c:pt>
                <c:pt idx="6">
                  <c:v>APROPIACIÓN SIN COMPROMETER ($)</c:v>
                </c:pt>
              </c:strCache>
            </c:strRef>
          </c:cat>
          <c:val>
            <c:numRef>
              <c:f>'TOTAL '!$B$5:$H$5</c:f>
              <c:numCache>
                <c:formatCode>#,##0</c:formatCode>
                <c:ptCount val="7"/>
                <c:pt idx="0">
                  <c:v>361587.98308099998</c:v>
                </c:pt>
                <c:pt idx="1">
                  <c:v>391.02100000000002</c:v>
                </c:pt>
                <c:pt idx="2">
                  <c:v>361196.96208099998</c:v>
                </c:pt>
                <c:pt idx="3">
                  <c:v>39548.197138000003</c:v>
                </c:pt>
                <c:pt idx="4">
                  <c:v>28606.129571000001</c:v>
                </c:pt>
                <c:pt idx="5">
                  <c:v>26848.679669000001</c:v>
                </c:pt>
                <c:pt idx="6">
                  <c:v>321648.76494299999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987739008"/>
        <c:axId val="987730304"/>
      </c:barChart>
      <c:lineChart>
        <c:grouping val="standard"/>
        <c:varyColors val="0"/>
        <c:ser>
          <c:idx val="1"/>
          <c:order val="1"/>
          <c:tx>
            <c:strRef>
              <c:f>'TOTAL '!$A$6</c:f>
              <c:strCache>
                <c:ptCount val="1"/>
                <c:pt idx="0">
                  <c:v>INVERSION 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1"/>
              <c:layout>
                <c:manualLayout>
                  <c:x val="-1.0831832221145667E-2"/>
                  <c:y val="-4.152120995838058E-2"/>
                </c:manualLayout>
              </c:layout>
              <c:spPr>
                <a:solidFill>
                  <a:schemeClr val="accent2">
                    <a:lumMod val="50000"/>
                  </a:schemeClr>
                </a:solidFill>
                <a:ln>
                  <a:solidFill>
                    <a:schemeClr val="bg1"/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6.9959560947429222E-2"/>
                      <c:h val="5.7586898673102849E-2"/>
                    </c:manualLayout>
                  </c15:layout>
                </c:ext>
              </c:extLst>
            </c:dLbl>
            <c:spPr>
              <a:solidFill>
                <a:schemeClr val="accent2">
                  <a:lumMod val="5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'TOTAL '!$B$4:$H$4</c:f>
              <c:strCache>
                <c:ptCount val="7"/>
                <c:pt idx="0">
                  <c:v>APROPIACIÓN  VIGENTE($)</c:v>
                </c:pt>
                <c:pt idx="1">
                  <c:v>APLAZAMIENTOS  Y BLOQUEOS($)</c:v>
                </c:pt>
                <c:pt idx="2">
                  <c:v>APROPIACIÓN  VIGENTE DESPUES DE APLAZAMIENTOS Y BLOQUEOS ($)</c:v>
                </c:pt>
                <c:pt idx="3">
                  <c:v>COMPROMISOS   ($)</c:v>
                </c:pt>
                <c:pt idx="4">
                  <c:v>OBLIGACIONES        ($)</c:v>
                </c:pt>
                <c:pt idx="5">
                  <c:v>   PAGOS             ($)</c:v>
                </c:pt>
                <c:pt idx="6">
                  <c:v>APROPIACIÓN SIN COMPROMETER ($)</c:v>
                </c:pt>
              </c:strCache>
            </c:strRef>
          </c:cat>
          <c:val>
            <c:numRef>
              <c:f>'TOTAL '!$B$6:$H$6</c:f>
              <c:numCache>
                <c:formatCode>#,##0</c:formatCode>
                <c:ptCount val="7"/>
                <c:pt idx="0">
                  <c:v>177440.89618000001</c:v>
                </c:pt>
                <c:pt idx="1">
                  <c:v>31148</c:v>
                </c:pt>
                <c:pt idx="2">
                  <c:v>146292.89618000001</c:v>
                </c:pt>
                <c:pt idx="3">
                  <c:v>32796.721422000002</c:v>
                </c:pt>
                <c:pt idx="4">
                  <c:v>577.76466100000005</c:v>
                </c:pt>
                <c:pt idx="5">
                  <c:v>574.39323300000001</c:v>
                </c:pt>
                <c:pt idx="6">
                  <c:v>113496.17475800001</c:v>
                </c:pt>
              </c:numCache>
            </c:numRef>
          </c:val>
          <c:smooth val="0"/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987739008"/>
        <c:axId val="987730304"/>
      </c:lineChart>
      <c:catAx>
        <c:axId val="987739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87730304"/>
        <c:crosses val="autoZero"/>
        <c:auto val="1"/>
        <c:lblAlgn val="ctr"/>
        <c:lblOffset val="100"/>
        <c:noMultiLvlLbl val="0"/>
      </c:catAx>
      <c:valAx>
        <c:axId val="987730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877390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922561437181049"/>
          <c:y val="3.542673107890499E-2"/>
          <c:w val="0.79480274538521656"/>
          <c:h val="0.80244006496259479"/>
        </c:manualLayout>
      </c:layout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987740096"/>
        <c:axId val="987740640"/>
        <c:axId val="0"/>
      </c:bar3DChart>
      <c:catAx>
        <c:axId val="987740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87740640"/>
        <c:crosses val="autoZero"/>
        <c:auto val="1"/>
        <c:lblAlgn val="ctr"/>
        <c:lblOffset val="100"/>
        <c:noMultiLvlLbl val="0"/>
      </c:catAx>
      <c:valAx>
        <c:axId val="987740640"/>
        <c:scaling>
          <c:orientation val="minMax"/>
        </c:scaling>
        <c:delete val="0"/>
        <c:axPos val="l"/>
        <c:numFmt formatCode="&quot;$&quot;#,##0_);\(&quot;$&quot;#,##0\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9877400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0494783582159756E-2"/>
          <c:y val="1.6510724500448229E-2"/>
          <c:w val="0.92950519949555832"/>
          <c:h val="0.75742390785506108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'GESTIÓN GENERAL '!$A$3</c:f>
              <c:strCache>
                <c:ptCount val="1"/>
                <c:pt idx="0">
                  <c:v>GASTOS DE FUNCIONAMIENTO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3"/>
              <c:layout>
                <c:manualLayout>
                  <c:x val="-1.6051403096002091E-2"/>
                  <c:y val="-1.0379688964778773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'GESTIÓN GENERAL '!$B$2:$H$2</c:f>
              <c:strCache>
                <c:ptCount val="7"/>
                <c:pt idx="0">
                  <c:v>APROPIACIÓN  VIGENTE($)</c:v>
                </c:pt>
                <c:pt idx="1">
                  <c:v>APLAZAMIENTOS ($)</c:v>
                </c:pt>
                <c:pt idx="2">
                  <c:v>APR. VIGENTE DESPUES DE APLAZAMIENTOS ($)</c:v>
                </c:pt>
                <c:pt idx="3">
                  <c:v>COMPROMISOS   ($)</c:v>
                </c:pt>
                <c:pt idx="4">
                  <c:v>OBLIGACIONES        ($)</c:v>
                </c:pt>
                <c:pt idx="5">
                  <c:v>   PAGOS             ($)</c:v>
                </c:pt>
                <c:pt idx="6">
                  <c:v>APROPIACIÓN SIN COMPROMETER ($)</c:v>
                </c:pt>
              </c:strCache>
            </c:strRef>
          </c:cat>
          <c:val>
            <c:numRef>
              <c:f>'GESTIÓN GENERAL '!$B$3:$H$3</c:f>
              <c:numCache>
                <c:formatCode>#,##0</c:formatCode>
                <c:ptCount val="7"/>
                <c:pt idx="0">
                  <c:v>347372.08408100001</c:v>
                </c:pt>
                <c:pt idx="1">
                  <c:v>0</c:v>
                </c:pt>
                <c:pt idx="2">
                  <c:v>347372.08408100001</c:v>
                </c:pt>
                <c:pt idx="3">
                  <c:v>36464.365268000001</c:v>
                </c:pt>
                <c:pt idx="4">
                  <c:v>26833.850307000001</c:v>
                </c:pt>
                <c:pt idx="5">
                  <c:v>25107.978939000001</c:v>
                </c:pt>
                <c:pt idx="6">
                  <c:v>310907.71881300001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'GESTIÓN GENERAL '!$A$4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3"/>
              <c:layout>
                <c:manualLayout>
                  <c:x val="1.6051403096001875E-2"/>
                  <c:y val="-1.0379688964778773E-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'GESTIÓN GENERAL '!$B$2:$H$2</c:f>
              <c:strCache>
                <c:ptCount val="7"/>
                <c:pt idx="0">
                  <c:v>APROPIACIÓN  VIGENTE($)</c:v>
                </c:pt>
                <c:pt idx="1">
                  <c:v>APLAZAMIENTOS ($)</c:v>
                </c:pt>
                <c:pt idx="2">
                  <c:v>APR. VIGENTE DESPUES DE APLAZAMIENTOS ($)</c:v>
                </c:pt>
                <c:pt idx="3">
                  <c:v>COMPROMISOS   ($)</c:v>
                </c:pt>
                <c:pt idx="4">
                  <c:v>OBLIGACIONES        ($)</c:v>
                </c:pt>
                <c:pt idx="5">
                  <c:v>   PAGOS             ($)</c:v>
                </c:pt>
                <c:pt idx="6">
                  <c:v>APROPIACIÓN SIN COMPROMETER ($)</c:v>
                </c:pt>
              </c:strCache>
            </c:strRef>
          </c:cat>
          <c:val>
            <c:numRef>
              <c:f>'GESTIÓN GENERAL '!$B$4:$H$4</c:f>
              <c:numCache>
                <c:formatCode>#,##0</c:formatCode>
                <c:ptCount val="7"/>
                <c:pt idx="0">
                  <c:v>172240.89618000001</c:v>
                </c:pt>
                <c:pt idx="1">
                  <c:v>31148</c:v>
                </c:pt>
                <c:pt idx="2">
                  <c:v>141092.89618000001</c:v>
                </c:pt>
                <c:pt idx="3">
                  <c:v>30463.271853999999</c:v>
                </c:pt>
                <c:pt idx="4">
                  <c:v>542.94031199999995</c:v>
                </c:pt>
                <c:pt idx="5">
                  <c:v>539.56888400000003</c:v>
                </c:pt>
                <c:pt idx="6">
                  <c:v>110629.62432600002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21609616"/>
        <c:axId val="1021605808"/>
        <c:axId val="0"/>
      </c:bar3DChart>
      <c:catAx>
        <c:axId val="102160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21605808"/>
        <c:crosses val="autoZero"/>
        <c:auto val="1"/>
        <c:lblAlgn val="ctr"/>
        <c:lblOffset val="100"/>
        <c:noMultiLvlLbl val="0"/>
      </c:catAx>
      <c:valAx>
        <c:axId val="10216058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2160961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78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solidFill>
          <a:schemeClr val="bg1">
            <a:lumMod val="85000"/>
          </a:schemeClr>
        </a:soli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055057483042374"/>
          <c:y val="0.86162261591710132"/>
          <c:w val="0.77889885033915252"/>
          <c:h val="0.13797900216805506"/>
        </c:manualLayout>
      </c:layout>
      <c:overlay val="0"/>
      <c:spPr>
        <a:solidFill>
          <a:schemeClr val="accent3">
            <a:lumMod val="5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3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7915605861767278"/>
          <c:y val="0.11861460982499171"/>
          <c:w val="0.8205206692913386"/>
          <c:h val="0.71410889779855913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DCE!$A$3</c:f>
              <c:strCache>
                <c:ptCount val="1"/>
                <c:pt idx="0">
                  <c:v>GASTOS DE FUNCIONAMIENTO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tx2">
                  <a:lumMod val="50000"/>
                </a:schemeClr>
              </a:solidFill>
              <a:ln>
                <a:solidFill>
                  <a:schemeClr val="bg1"/>
                </a:solidFill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DCE!$B$2:$H$2</c:f>
              <c:strCache>
                <c:ptCount val="7"/>
                <c:pt idx="0">
                  <c:v>APROPIACIÓN  VIGENTE($)</c:v>
                </c:pt>
                <c:pt idx="1">
                  <c:v>BLOQUEOS ($)</c:v>
                </c:pt>
                <c:pt idx="2">
                  <c:v>APR. VIGENTE DESPUES DE BLOQUEOS ($)</c:v>
                </c:pt>
                <c:pt idx="3">
                  <c:v>COMPROMISOS   ($)</c:v>
                </c:pt>
                <c:pt idx="4">
                  <c:v>OBLIGACIONES        ($)</c:v>
                </c:pt>
                <c:pt idx="5">
                  <c:v>   PAGOS             ($)</c:v>
                </c:pt>
                <c:pt idx="6">
                  <c:v>APROPIACIÓN SIN COMPROMETER ($)</c:v>
                </c:pt>
              </c:strCache>
            </c:strRef>
          </c:cat>
          <c:val>
            <c:numRef>
              <c:f>DCE!$B$3:$H$3</c:f>
              <c:numCache>
                <c:formatCode>#,##0</c:formatCode>
                <c:ptCount val="7"/>
                <c:pt idx="0">
                  <c:v>14215.898999999999</c:v>
                </c:pt>
                <c:pt idx="1">
                  <c:v>391.02100000000002</c:v>
                </c:pt>
                <c:pt idx="2">
                  <c:v>13824.878000000001</c:v>
                </c:pt>
                <c:pt idx="3">
                  <c:v>3083.83187</c:v>
                </c:pt>
                <c:pt idx="4">
                  <c:v>1772.279264</c:v>
                </c:pt>
                <c:pt idx="5">
                  <c:v>1740.7007289999999</c:v>
                </c:pt>
                <c:pt idx="6">
                  <c:v>10741.046130000001</c:v>
                </c:pt>
              </c:numCache>
            </c:numRef>
          </c:val>
          <c:shape val="cylinder"/>
        </c:ser>
        <c:ser>
          <c:idx val="1"/>
          <c:order val="1"/>
          <c:tx>
            <c:strRef>
              <c:f>DCE!$A$4</c:f>
              <c:strCache>
                <c:ptCount val="1"/>
                <c:pt idx="0">
                  <c:v>GASTOS DE INVERSIÓN 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DCE!$B$2:$H$2</c:f>
              <c:strCache>
                <c:ptCount val="7"/>
                <c:pt idx="0">
                  <c:v>APROPIACIÓN  VIGENTE($)</c:v>
                </c:pt>
                <c:pt idx="1">
                  <c:v>BLOQUEOS ($)</c:v>
                </c:pt>
                <c:pt idx="2">
                  <c:v>APR. VIGENTE DESPUES DE BLOQUEOS ($)</c:v>
                </c:pt>
                <c:pt idx="3">
                  <c:v>COMPROMISOS   ($)</c:v>
                </c:pt>
                <c:pt idx="4">
                  <c:v>OBLIGACIONES        ($)</c:v>
                </c:pt>
                <c:pt idx="5">
                  <c:v>   PAGOS             ($)</c:v>
                </c:pt>
                <c:pt idx="6">
                  <c:v>APROPIACIÓN SIN COMPROMETER ($)</c:v>
                </c:pt>
              </c:strCache>
            </c:strRef>
          </c:cat>
          <c:val>
            <c:numRef>
              <c:f>DCE!$B$4:$H$4</c:f>
              <c:numCache>
                <c:formatCode>#,##0</c:formatCode>
                <c:ptCount val="7"/>
                <c:pt idx="0">
                  <c:v>5200</c:v>
                </c:pt>
                <c:pt idx="1">
                  <c:v>0</c:v>
                </c:pt>
                <c:pt idx="2">
                  <c:v>5200</c:v>
                </c:pt>
                <c:pt idx="3">
                  <c:v>2333.449568</c:v>
                </c:pt>
                <c:pt idx="4">
                  <c:v>34.824348999999998</c:v>
                </c:pt>
                <c:pt idx="5">
                  <c:v>34.824348999999998</c:v>
                </c:pt>
                <c:pt idx="6">
                  <c:v>2866.550432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21609072"/>
        <c:axId val="1021606352"/>
        <c:axId val="0"/>
      </c:bar3DChart>
      <c:catAx>
        <c:axId val="1021609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21606352"/>
        <c:crosses val="autoZero"/>
        <c:auto val="1"/>
        <c:lblAlgn val="ctr"/>
        <c:lblOffset val="100"/>
        <c:noMultiLvlLbl val="0"/>
      </c:catAx>
      <c:valAx>
        <c:axId val="10216063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2160907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s-CO"/>
          </a:p>
        </c:txPr>
      </c:dTable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Hoja1!$A$6</c:f>
              <c:strCache>
                <c:ptCount val="1"/>
                <c:pt idx="0">
                  <c:v>SUBTOTAL VICEMINISTERIO DE COMERCIO EXTERIOR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dLbl>
              <c:idx val="0"/>
              <c:spPr>
                <a:solidFill>
                  <a:schemeClr val="accent1">
                    <a:lumMod val="40000"/>
                    <a:lumOff val="60000"/>
                  </a:schemeClr>
                </a:solidFill>
                <a:ln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8683224364535894E-2"/>
                      <c:h val="4.9326046212279817E-2"/>
                    </c:manualLayout>
                  </c15:layout>
                </c:ext>
              </c:extLst>
            </c:dLbl>
            <c:dLbl>
              <c:idx val="1"/>
              <c:spPr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spPr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3323947185497881E-2"/>
                      <c:h val="3.7740363015032648E-2"/>
                    </c:manualLayout>
                  </c15:layout>
                </c:ext>
              </c:extLst>
            </c:dLbl>
            <c:dLbl>
              <c:idx val="6"/>
              <c:spPr>
                <a:solidFill>
                  <a:schemeClr val="tx2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Hoja1!$B$5:$H$5</c:f>
              <c:strCache>
                <c:ptCount val="7"/>
                <c:pt idx="0">
                  <c:v>APR. VIGENTE </c:v>
                </c:pt>
                <c:pt idx="1">
                  <c:v>APLAZAMIENTOS</c:v>
                </c:pt>
                <c:pt idx="2">
                  <c:v>APR. VIGENTE DESPUES DE APLAZAMIENTOS</c:v>
                </c:pt>
                <c:pt idx="3">
                  <c:v>COMPROMISO</c:v>
                </c:pt>
                <c:pt idx="4">
                  <c:v>OBLIGACION</c:v>
                </c:pt>
                <c:pt idx="5">
                  <c:v>PAGOS</c:v>
                </c:pt>
                <c:pt idx="6">
                  <c:v>APR. SIN COMPROMETER</c:v>
                </c:pt>
              </c:strCache>
            </c:strRef>
          </c:cat>
          <c:val>
            <c:numRef>
              <c:f>Hoja1!$B$6:$H$6</c:f>
              <c:numCache>
                <c:formatCode>#,##0</c:formatCode>
                <c:ptCount val="7"/>
                <c:pt idx="0">
                  <c:v>9416.3836730000003</c:v>
                </c:pt>
                <c:pt idx="1">
                  <c:v>0</c:v>
                </c:pt>
                <c:pt idx="2">
                  <c:v>9416.3836730000003</c:v>
                </c:pt>
                <c:pt idx="3">
                  <c:v>3762.5048809999998</c:v>
                </c:pt>
                <c:pt idx="4">
                  <c:v>191.270117</c:v>
                </c:pt>
                <c:pt idx="5">
                  <c:v>191.270117</c:v>
                </c:pt>
                <c:pt idx="6">
                  <c:v>5653.8787920000004</c:v>
                </c:pt>
              </c:numCache>
            </c:numRef>
          </c:val>
        </c:ser>
        <c:ser>
          <c:idx val="1"/>
          <c:order val="1"/>
          <c:tx>
            <c:strRef>
              <c:f>Hoja1!$A$7</c:f>
              <c:strCache>
                <c:ptCount val="1"/>
                <c:pt idx="0">
                  <c:v>SUBTOTAL VICEMINISTERIO DE DESARROLLO EMPRESARIAL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dLbl>
              <c:idx val="4"/>
              <c:layout>
                <c:manualLayout>
                  <c:x val="-1.0638780569365767E-16"/>
                  <c:y val="-7.2410519982794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-1.0880696730136445E-2"/>
                  <c:y val="-8.8340834379009664E-2"/>
                </c:manualLayout>
              </c:layout>
              <c:spPr>
                <a:solidFill>
                  <a:schemeClr val="accent2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CO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5.9437619337825355E-2"/>
                      <c:h val="4.9326046212279817E-2"/>
                    </c:manualLayout>
                  </c15:layout>
                </c:ext>
              </c:extLst>
            </c:dLbl>
            <c:spPr>
              <a:solidFill>
                <a:schemeClr val="accent2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Hoja1!$B$5:$H$5</c:f>
              <c:strCache>
                <c:ptCount val="7"/>
                <c:pt idx="0">
                  <c:v>APR. VIGENTE </c:v>
                </c:pt>
                <c:pt idx="1">
                  <c:v>APLAZAMIENTOS</c:v>
                </c:pt>
                <c:pt idx="2">
                  <c:v>APR. VIGENTE DESPUES DE APLAZAMIENTOS</c:v>
                </c:pt>
                <c:pt idx="3">
                  <c:v>COMPROMISO</c:v>
                </c:pt>
                <c:pt idx="4">
                  <c:v>OBLIGACION</c:v>
                </c:pt>
                <c:pt idx="5">
                  <c:v>PAGOS</c:v>
                </c:pt>
                <c:pt idx="6">
                  <c:v>APR. SIN COMPROMETER</c:v>
                </c:pt>
              </c:strCache>
            </c:strRef>
          </c:cat>
          <c:val>
            <c:numRef>
              <c:f>Hoja1!$B$7:$H$7</c:f>
              <c:numCache>
                <c:formatCode>#,##0</c:formatCode>
                <c:ptCount val="7"/>
                <c:pt idx="0">
                  <c:v>58332.35628</c:v>
                </c:pt>
                <c:pt idx="1">
                  <c:v>148</c:v>
                </c:pt>
                <c:pt idx="2">
                  <c:v>58184.35628</c:v>
                </c:pt>
                <c:pt idx="3">
                  <c:v>25862.690639</c:v>
                </c:pt>
                <c:pt idx="4">
                  <c:v>262.39118300000001</c:v>
                </c:pt>
                <c:pt idx="5">
                  <c:v>260.13235500000002</c:v>
                </c:pt>
                <c:pt idx="6">
                  <c:v>32321.665641</c:v>
                </c:pt>
              </c:numCache>
            </c:numRef>
          </c:val>
        </c:ser>
        <c:ser>
          <c:idx val="2"/>
          <c:order val="2"/>
          <c:tx>
            <c:strRef>
              <c:f>Hoja1!$A$8</c:f>
              <c:strCache>
                <c:ptCount val="1"/>
                <c:pt idx="0">
                  <c:v>SUBTOTAL VICEMINISTERIO DE TURISMO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dLbl>
              <c:idx val="4"/>
              <c:layout>
                <c:manualLayout>
                  <c:x val="1.4507595640180864E-3"/>
                  <c:y val="-3.18606287924298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>
                <c:manualLayout>
                  <c:x val="2.901519128036279E-3"/>
                  <c:y val="-5.50319951869241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solidFill>
                <a:schemeClr val="accent3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Hoja1!$B$5:$H$5</c:f>
              <c:strCache>
                <c:ptCount val="7"/>
                <c:pt idx="0">
                  <c:v>APR. VIGENTE </c:v>
                </c:pt>
                <c:pt idx="1">
                  <c:v>APLAZAMIENTOS</c:v>
                </c:pt>
                <c:pt idx="2">
                  <c:v>APR. VIGENTE DESPUES DE APLAZAMIENTOS</c:v>
                </c:pt>
                <c:pt idx="3">
                  <c:v>COMPROMISO</c:v>
                </c:pt>
                <c:pt idx="4">
                  <c:v>OBLIGACION</c:v>
                </c:pt>
                <c:pt idx="5">
                  <c:v>PAGOS</c:v>
                </c:pt>
                <c:pt idx="6">
                  <c:v>APR. SIN COMPROMETER</c:v>
                </c:pt>
              </c:strCache>
            </c:strRef>
          </c:cat>
          <c:val>
            <c:numRef>
              <c:f>Hoja1!$B$8:$H$8</c:f>
              <c:numCache>
                <c:formatCode>#,##0</c:formatCode>
                <c:ptCount val="7"/>
                <c:pt idx="0">
                  <c:v>106120.701608</c:v>
                </c:pt>
                <c:pt idx="1">
                  <c:v>31000</c:v>
                </c:pt>
                <c:pt idx="2">
                  <c:v>75120.701608000003</c:v>
                </c:pt>
                <c:pt idx="3">
                  <c:v>2738.9155479999999</c:v>
                </c:pt>
                <c:pt idx="4">
                  <c:v>109.377025</c:v>
                </c:pt>
                <c:pt idx="5">
                  <c:v>108.264425</c:v>
                </c:pt>
                <c:pt idx="6">
                  <c:v>72381.786059999999</c:v>
                </c:pt>
              </c:numCache>
            </c:numRef>
          </c:val>
        </c:ser>
        <c:ser>
          <c:idx val="3"/>
          <c:order val="3"/>
          <c:tx>
            <c:strRef>
              <c:f>Hoja1!$A$9</c:f>
              <c:strCache>
                <c:ptCount val="1"/>
                <c:pt idx="0">
                  <c:v>SUBTOTAL SECRETARIA GENERAL 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dLbls>
            <c:spPr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Hoja1!$B$5:$H$5</c:f>
              <c:strCache>
                <c:ptCount val="7"/>
                <c:pt idx="0">
                  <c:v>APR. VIGENTE </c:v>
                </c:pt>
                <c:pt idx="1">
                  <c:v>APLAZAMIENTOS</c:v>
                </c:pt>
                <c:pt idx="2">
                  <c:v>APR. VIGENTE DESPUES DE APLAZAMIENTOS</c:v>
                </c:pt>
                <c:pt idx="3">
                  <c:v>COMPROMISO</c:v>
                </c:pt>
                <c:pt idx="4">
                  <c:v>OBLIGACION</c:v>
                </c:pt>
                <c:pt idx="5">
                  <c:v>PAGOS</c:v>
                </c:pt>
                <c:pt idx="6">
                  <c:v>APR. SIN COMPROMETER</c:v>
                </c:pt>
              </c:strCache>
            </c:strRef>
          </c:cat>
          <c:val>
            <c:numRef>
              <c:f>Hoja1!$B$9:$H$9</c:f>
              <c:numCache>
                <c:formatCode>#,##0</c:formatCode>
                <c:ptCount val="7"/>
                <c:pt idx="0">
                  <c:v>3571</c:v>
                </c:pt>
                <c:pt idx="1">
                  <c:v>0</c:v>
                </c:pt>
                <c:pt idx="2">
                  <c:v>3571</c:v>
                </c:pt>
                <c:pt idx="3">
                  <c:v>432</c:v>
                </c:pt>
                <c:pt idx="4">
                  <c:v>14.726000000000001</c:v>
                </c:pt>
                <c:pt idx="5">
                  <c:v>14.726000000000001</c:v>
                </c:pt>
                <c:pt idx="6">
                  <c:v>3139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021607440"/>
        <c:axId val="1021597104"/>
        <c:axId val="0"/>
      </c:bar3DChart>
      <c:catAx>
        <c:axId val="1021607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21597104"/>
        <c:crosses val="autoZero"/>
        <c:auto val="1"/>
        <c:lblAlgn val="ctr"/>
        <c:lblOffset val="100"/>
        <c:noMultiLvlLbl val="0"/>
      </c:catAx>
      <c:valAx>
        <c:axId val="1021597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021607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O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180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082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15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876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7855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5460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452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1012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499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Click to edit Master text styles</a:t>
            </a:r>
          </a:p>
          <a:p>
            <a:pPr lvl="1"/>
            <a:r>
              <a:rPr lang="es-ES_tradnl" smtClean="0"/>
              <a:t>Second level</a:t>
            </a:r>
          </a:p>
          <a:p>
            <a:pPr lvl="2"/>
            <a:r>
              <a:rPr lang="es-ES_tradnl" smtClean="0"/>
              <a:t>Third level</a:t>
            </a:r>
          </a:p>
          <a:p>
            <a:pPr lvl="3"/>
            <a:r>
              <a:rPr lang="es-ES_tradnl" smtClean="0"/>
              <a:t>Fourth level</a:t>
            </a:r>
          </a:p>
          <a:p>
            <a:pPr lvl="4"/>
            <a:r>
              <a:rPr lang="es-ES_tradnl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341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3D101-CCD3-384F-8C36-7B8F8354309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0175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FONDO-02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04"/>
            <a:ext cx="9144000" cy="5141596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title</a:t>
            </a:r>
            <a:r>
              <a:rPr lang="es-ES_tradnl" dirty="0" smtClean="0"/>
              <a:t> </a:t>
            </a:r>
            <a:r>
              <a:rPr lang="es-ES_tradnl" dirty="0" err="1" smtClean="0"/>
              <a:t>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dirty="0" err="1" smtClean="0"/>
              <a:t>Click</a:t>
            </a:r>
            <a:r>
              <a:rPr lang="es-ES_tradnl" dirty="0" smtClean="0"/>
              <a:t> </a:t>
            </a:r>
            <a:r>
              <a:rPr lang="es-ES_tradnl" dirty="0" err="1" smtClean="0"/>
              <a:t>to</a:t>
            </a:r>
            <a:r>
              <a:rPr lang="es-ES_tradnl" dirty="0" smtClean="0"/>
              <a:t> </a:t>
            </a:r>
            <a:r>
              <a:rPr lang="es-ES_tradnl" dirty="0" err="1" smtClean="0"/>
              <a:t>edit</a:t>
            </a:r>
            <a:r>
              <a:rPr lang="es-ES_tradnl" dirty="0" smtClean="0"/>
              <a:t> Master </a:t>
            </a:r>
            <a:r>
              <a:rPr lang="es-ES_tradnl" dirty="0" err="1" smtClean="0"/>
              <a:t>text</a:t>
            </a:r>
            <a:r>
              <a:rPr lang="es-ES_tradnl" dirty="0" smtClean="0"/>
              <a:t> </a:t>
            </a:r>
            <a:r>
              <a:rPr lang="es-ES_tradnl" dirty="0" err="1" smtClean="0"/>
              <a:t>styles</a:t>
            </a:r>
            <a:endParaRPr lang="es-ES_tradnl" dirty="0" smtClean="0"/>
          </a:p>
          <a:p>
            <a:pPr lvl="1"/>
            <a:r>
              <a:rPr lang="es-ES_tradnl" dirty="0" err="1" smtClean="0"/>
              <a:t>Second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2"/>
            <a:r>
              <a:rPr lang="es-ES_tradnl" dirty="0" err="1" smtClean="0"/>
              <a:t>Third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3"/>
            <a:r>
              <a:rPr lang="es-ES_tradnl" dirty="0" err="1" smtClean="0"/>
              <a:t>Fourth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s-ES_tradnl" dirty="0" smtClean="0"/>
          </a:p>
          <a:p>
            <a:pPr lvl="4"/>
            <a:r>
              <a:rPr lang="es-ES_tradnl" dirty="0" err="1" smtClean="0"/>
              <a:t>Fifth</a:t>
            </a:r>
            <a:r>
              <a:rPr lang="es-ES_tradnl" dirty="0" smtClean="0"/>
              <a:t> </a:t>
            </a:r>
            <a:r>
              <a:rPr lang="es-ES_tradnl" dirty="0" err="1" smtClean="0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F3D101-CCD3-384F-8C36-7B8F83543096}" type="datetimeFigureOut">
              <a:rPr lang="en-US" smtClean="0"/>
              <a:t>3/11/2019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EBD20-5988-8C41-B1BA-E7CF262D377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4811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FF660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50000"/>
              <a:lumOff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488407"/>
            <a:ext cx="8666296" cy="584775"/>
          </a:xfrm>
          <a:prstGeom prst="rect">
            <a:avLst/>
          </a:prstGeom>
          <a:solidFill>
            <a:srgbClr val="339966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 smtClean="0">
                <a:solidFill>
                  <a:schemeClr val="bg1">
                    <a:lumMod val="95000"/>
                  </a:schemeClr>
                </a:solidFill>
                <a:latin typeface="Arial Narrow" panose="020B0606020202030204" pitchFamily="34" charset="0"/>
                <a:cs typeface="Century Gothic"/>
              </a:rPr>
              <a:t>EJECUCIÓN PRESUPUESTAL ACUMULADA CON CORTE A 28 DE FEBRERO  DE 2019                                                         SECCIÓN 3501 MINISTERIO DE COMERCIO INDUSTRIA Y TURISMO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4398214"/>
            <a:ext cx="9144000" cy="74528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pic>
        <p:nvPicPr>
          <p:cNvPr id="6" name="Imagen 5" descr="cid:A1151BFF-0E8C-41C0-A184-8A0FA5990D68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912" y="3867462"/>
            <a:ext cx="2390932" cy="4422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1810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953871"/>
          </a:xfrm>
          <a:prstGeom prst="rect">
            <a:avLst/>
          </a:prstGeom>
          <a:solidFill>
            <a:srgbClr val="339966">
              <a:alpha val="80000"/>
            </a:srgbClr>
          </a:solidFill>
          <a:ln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MINISTERIO DE COMERCIO INDUSTRIA Y TURISMO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GRÁFICA EJECUCIÓN PRESUPUESTAL ACUMULADA CON CORTE AL 28 DE </a:t>
            </a:r>
            <a:r>
              <a:rPr lang="en-US" sz="1200" b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en-US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FEBRERO DE 2019</a:t>
            </a:r>
          </a:p>
          <a:p>
            <a:pPr algn="ctr"/>
            <a:endParaRPr lang="en-US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110638" y="4861450"/>
            <a:ext cx="113926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700" dirty="0"/>
              <a:t>Millones </a:t>
            </a:r>
            <a:r>
              <a:rPr lang="es-CO" sz="80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lang="es-CO" sz="700" dirty="0"/>
              <a:t> Pesos ($) </a:t>
            </a:r>
          </a:p>
        </p:txBody>
      </p:sp>
      <p:graphicFrame>
        <p:nvGraphicFramePr>
          <p:cNvPr id="4" name="Grá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3857827"/>
              </p:ext>
            </p:extLst>
          </p:nvPr>
        </p:nvGraphicFramePr>
        <p:xfrm>
          <a:off x="0" y="953871"/>
          <a:ext cx="9067800" cy="390757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91521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86274"/>
            <a:ext cx="9144000" cy="657225"/>
          </a:xfrm>
          <a:prstGeom prst="rect">
            <a:avLst/>
          </a:prstGeom>
          <a:solidFill>
            <a:srgbClr val="339966">
              <a:alpha val="8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GRÁFICA EJECUCIÓN PRESUPUESTAL ACUMULADA 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UNIDAD EJECUTORA 3501-01 GESTIÓN GENERAL  CON CORTE AL 28 DE FEBRERO DE  2019</a:t>
            </a:r>
          </a:p>
          <a:p>
            <a:pPr algn="ctr"/>
            <a:endParaRPr lang="en-US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 rot="10800000" flipV="1">
            <a:off x="7901940" y="4561594"/>
            <a:ext cx="1242056" cy="21544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s-CO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Millones de Pesos ($) </a:t>
            </a:r>
            <a:endParaRPr lang="es-CO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04278563"/>
              </p:ext>
            </p:extLst>
          </p:nvPr>
        </p:nvGraphicFramePr>
        <p:xfrm>
          <a:off x="4" y="0"/>
          <a:ext cx="8778236" cy="448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1781608"/>
              </p:ext>
            </p:extLst>
          </p:nvPr>
        </p:nvGraphicFramePr>
        <p:xfrm>
          <a:off x="4" y="0"/>
          <a:ext cx="9031570" cy="44862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964228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07694"/>
            <a:ext cx="9144000" cy="671511"/>
          </a:xfrm>
          <a:prstGeom prst="rect">
            <a:avLst/>
          </a:prstGeom>
          <a:solidFill>
            <a:srgbClr val="339966">
              <a:alpha val="8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GRÁFICA EJECUCIÓN PRESUPUESTAL ACUMULADA </a:t>
            </a:r>
          </a:p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UNIDAD EJECUTORA 3501-02 DIRECCIÓN GENERAL DE COMERCIO EXTERIOR  CON CORTE AL 28 DE FEBRERO DE 2019</a:t>
            </a:r>
            <a:endParaRPr lang="en-US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" name="CuadroTexto 1"/>
          <p:cNvSpPr txBox="1"/>
          <p:nvPr/>
        </p:nvSpPr>
        <p:spPr>
          <a:xfrm>
            <a:off x="7604761" y="4407694"/>
            <a:ext cx="1272539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O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Millones de Pesos ($)</a:t>
            </a:r>
            <a:endParaRPr lang="es-CO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8" name="Gráfic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6693804"/>
              </p:ext>
            </p:extLst>
          </p:nvPr>
        </p:nvGraphicFramePr>
        <p:xfrm>
          <a:off x="4315442" y="154112"/>
          <a:ext cx="4685148" cy="4253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Gráfic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71239421"/>
              </p:ext>
            </p:extLst>
          </p:nvPr>
        </p:nvGraphicFramePr>
        <p:xfrm>
          <a:off x="1" y="0"/>
          <a:ext cx="9144000" cy="4348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8089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9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/>
        </p:nvSpPr>
        <p:spPr>
          <a:xfrm>
            <a:off x="0" y="4707731"/>
            <a:ext cx="9144000" cy="435769"/>
          </a:xfrm>
          <a:prstGeom prst="rect">
            <a:avLst/>
          </a:prstGeom>
          <a:solidFill>
            <a:srgbClr val="339966">
              <a:alpha val="80000"/>
            </a:srgb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GRÁFICA EJECUCIÓN PRESUPUESTAL ACUMULADA - GASTOS DE INVERSIÓN  CON CORTE AL  28 DE FEBRERO DE 2019</a:t>
            </a:r>
          </a:p>
          <a:p>
            <a:pPr algn="ctr"/>
            <a:endParaRPr lang="en-US" sz="12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CuadroTexto 8"/>
          <p:cNvSpPr txBox="1"/>
          <p:nvPr/>
        </p:nvSpPr>
        <p:spPr>
          <a:xfrm>
            <a:off x="8032246" y="4925615"/>
            <a:ext cx="1111753" cy="1846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s-CO" sz="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Millones de Pesos ($)</a:t>
            </a:r>
            <a:endParaRPr lang="es-CO" sz="600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1577416"/>
              </p:ext>
            </p:extLst>
          </p:nvPr>
        </p:nvGraphicFramePr>
        <p:xfrm>
          <a:off x="87406" y="173831"/>
          <a:ext cx="8754035" cy="43847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4580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1159</TotalTime>
  <Words>106</Words>
  <Application>Microsoft Office PowerPoint</Application>
  <PresentationFormat>Presentación en pantalla (16:9)</PresentationFormat>
  <Paragraphs>12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Arial Narrow</vt:lpstr>
      <vt:lpstr>Century Gothic</vt:lpstr>
      <vt:lpstr>Office Theme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SinOcio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Camilo Rincón Pardo</dc:creator>
  <cp:lastModifiedBy>Maria del Carmen Moreno Moscoso</cp:lastModifiedBy>
  <cp:revision>136</cp:revision>
  <cp:lastPrinted>2019-02-14T23:57:15Z</cp:lastPrinted>
  <dcterms:created xsi:type="dcterms:W3CDTF">2018-08-19T21:08:29Z</dcterms:created>
  <dcterms:modified xsi:type="dcterms:W3CDTF">2019-03-11T20:54:46Z</dcterms:modified>
</cp:coreProperties>
</file>