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0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4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246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ENERO%20DE%202019\GRAFICA%20CONSOLIDADO_SECCI&#211;N_3501%20ENERO%2031%20DE%202019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SEPTIEMBRE\GRAFICA%20SECCI&#211;N%2030%20DE%20SEPTIEMBRE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ENERO%20DE%202019\GRAFICA%20CONSOLIDADO_SECCI&#211;N_3501%20ENERO%2031%20DE%202019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227690288713909"/>
          <c:y val="1.7141952304497048E-2"/>
          <c:w val="0.82772309711286096"/>
          <c:h val="0.776413376936239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Hoja3!$A$14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Hoja3!$B$13:$H$13</c:f>
              <c:strCache>
                <c:ptCount val="7"/>
                <c:pt idx="0">
                  <c:v>APR.  VIGENTE($)</c:v>
                </c:pt>
                <c:pt idx="1">
                  <c:v>APLAZAMIENTOS  Y BLOQUEOS($)</c:v>
                </c:pt>
                <c:pt idx="2">
                  <c:v>APR. VIGENTE DESPUES DE APLAZAMIENTOS Y BLOQUEOS ($)</c:v>
                </c:pt>
                <c:pt idx="3">
                  <c:v>COMPROMISOS ($)</c:v>
                </c:pt>
                <c:pt idx="4">
                  <c:v>OBLIGACIONES        ($)</c:v>
                </c:pt>
                <c:pt idx="5">
                  <c:v>   PAGOS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Hoja3!$B$14:$H$14</c:f>
              <c:numCache>
                <c:formatCode>#,##0</c:formatCode>
                <c:ptCount val="7"/>
                <c:pt idx="0">
                  <c:v>361587.98308099998</c:v>
                </c:pt>
                <c:pt idx="1">
                  <c:v>391.02100000000002</c:v>
                </c:pt>
                <c:pt idx="2">
                  <c:v>361196.96208099998</c:v>
                </c:pt>
                <c:pt idx="3">
                  <c:v>29257.173831</c:v>
                </c:pt>
                <c:pt idx="4">
                  <c:v>17810.439983</c:v>
                </c:pt>
                <c:pt idx="5">
                  <c:v>9177.3101740000002</c:v>
                </c:pt>
                <c:pt idx="6">
                  <c:v>332330.80924899998</c:v>
                </c:pt>
              </c:numCache>
            </c:numRef>
          </c:val>
        </c:ser>
        <c:ser>
          <c:idx val="1"/>
          <c:order val="1"/>
          <c:tx>
            <c:strRef>
              <c:f>Hoja3!$A$15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Hoja3!$B$13:$H$13</c:f>
              <c:strCache>
                <c:ptCount val="7"/>
                <c:pt idx="0">
                  <c:v>APR.  VIGENTE($)</c:v>
                </c:pt>
                <c:pt idx="1">
                  <c:v>APLAZAMIENTOS  Y BLOQUEOS($)</c:v>
                </c:pt>
                <c:pt idx="2">
                  <c:v>APR. VIGENTE DESPUES DE APLAZAMIENTOS Y BLOQUEOS ($)</c:v>
                </c:pt>
                <c:pt idx="3">
                  <c:v>COMPROMISOS ($)</c:v>
                </c:pt>
                <c:pt idx="4">
                  <c:v>OBLIGACIONES        ($)</c:v>
                </c:pt>
                <c:pt idx="5">
                  <c:v>   PAGOS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Hoja3!$B$15:$H$15</c:f>
              <c:numCache>
                <c:formatCode>#,##0</c:formatCode>
                <c:ptCount val="7"/>
                <c:pt idx="0">
                  <c:v>177440.89618000001</c:v>
                </c:pt>
                <c:pt idx="1">
                  <c:v>57148</c:v>
                </c:pt>
                <c:pt idx="2">
                  <c:v>120292.89618</c:v>
                </c:pt>
                <c:pt idx="3">
                  <c:v>8649.9062819999999</c:v>
                </c:pt>
                <c:pt idx="4">
                  <c:v>420</c:v>
                </c:pt>
                <c:pt idx="5">
                  <c:v>420</c:v>
                </c:pt>
                <c:pt idx="6">
                  <c:v>111642.98989700001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14476592"/>
        <c:axId val="-1814486928"/>
        <c:axId val="0"/>
      </c:bar3DChart>
      <c:catAx>
        <c:axId val="-18144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486928"/>
        <c:crosses val="autoZero"/>
        <c:auto val="1"/>
        <c:lblAlgn val="ctr"/>
        <c:lblOffset val="100"/>
        <c:noMultiLvlLbl val="0"/>
      </c:catAx>
      <c:valAx>
        <c:axId val="-181448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476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1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922561437181049"/>
          <c:y val="3.542673107890499E-2"/>
          <c:w val="0.79480274538521656"/>
          <c:h val="0.802440064962594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Hoja2!$A$13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71000">
                  <a:schemeClr val="accent1">
                    <a:lumMod val="60000"/>
                    <a:lumOff val="40000"/>
                  </a:schemeClr>
                </a:gs>
                <a:gs pos="25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cat>
            <c:strRef>
              <c:f>Hoja2!$B$12:$H$12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COMPROMISOS   ($)</c:v>
                </c:pt>
                <c:pt idx="4">
                  <c:v>OBLIGACIONES     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Hoja2!$B$13:$H$13</c:f>
              <c:numCache>
                <c:formatCode>"$"#,##0_);\("$"#,##0\)</c:formatCode>
                <c:ptCount val="7"/>
                <c:pt idx="0">
                  <c:v>347372.08408100001</c:v>
                </c:pt>
                <c:pt idx="1">
                  <c:v>0</c:v>
                </c:pt>
                <c:pt idx="2">
                  <c:v>347372.08408100001</c:v>
                </c:pt>
                <c:pt idx="3">
                  <c:v>27107.112110999999</c:v>
                </c:pt>
                <c:pt idx="4">
                  <c:v>16975.519227000001</c:v>
                </c:pt>
                <c:pt idx="5">
                  <c:v>8366.7757079999992</c:v>
                </c:pt>
                <c:pt idx="6">
                  <c:v>320264.97197000001</c:v>
                </c:pt>
              </c:numCache>
            </c:numRef>
          </c:val>
        </c:ser>
        <c:ser>
          <c:idx val="1"/>
          <c:order val="1"/>
          <c:tx>
            <c:strRef>
              <c:f>Hoja2!$A$14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Hoja2!$B$12:$H$12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COMPROMISOS   ($)</c:v>
                </c:pt>
                <c:pt idx="4">
                  <c:v>OBLIGACIONES      ($)</c:v>
                </c:pt>
                <c:pt idx="5">
                  <c:v>   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Hoja2!$B$14:$H$14</c:f>
              <c:numCache>
                <c:formatCode>"$"#,##0_);\("$"#,##0\)</c:formatCode>
                <c:ptCount val="7"/>
                <c:pt idx="0">
                  <c:v>172240.89618000001</c:v>
                </c:pt>
                <c:pt idx="1">
                  <c:v>57148</c:v>
                </c:pt>
                <c:pt idx="2">
                  <c:v>115092.89618</c:v>
                </c:pt>
                <c:pt idx="3">
                  <c:v>6695.6966499999999</c:v>
                </c:pt>
                <c:pt idx="4">
                  <c:v>420</c:v>
                </c:pt>
                <c:pt idx="5">
                  <c:v>420</c:v>
                </c:pt>
                <c:pt idx="6">
                  <c:v>108397.19953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14485840"/>
        <c:axId val="-1814485296"/>
        <c:axId val="0"/>
      </c:bar3DChart>
      <c:catAx>
        <c:axId val="-181448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485296"/>
        <c:crosses val="autoZero"/>
        <c:auto val="1"/>
        <c:lblAlgn val="ctr"/>
        <c:lblOffset val="100"/>
        <c:noMultiLvlLbl val="0"/>
      </c:catAx>
      <c:valAx>
        <c:axId val="-181448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14485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286034217748712"/>
          <c:w val="0.92497754289935874"/>
          <c:h val="0.60147541530879156"/>
        </c:manualLayout>
      </c:layout>
      <c:pie3DChart>
        <c:varyColors val="1"/>
        <c:ser>
          <c:idx val="0"/>
          <c:order val="0"/>
          <c:tx>
            <c:strRef>
              <c:f>Hoja1!$A$18</c:f>
              <c:strCache>
                <c:ptCount val="1"/>
                <c:pt idx="0">
                  <c:v>GASTOS DE FUNCIONAMIENTO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Hoja1!$B$17:$F$17</c:f>
              <c:strCache>
                <c:ptCount val="5"/>
                <c:pt idx="0">
                  <c:v>APR.  VIGENTE($)</c:v>
                </c:pt>
                <c:pt idx="1">
                  <c:v>COMPROMISOS  ($)</c:v>
                </c:pt>
                <c:pt idx="2">
                  <c:v>OBLIGACIONES 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Hoja1!$B$18:$F$18</c:f>
              <c:numCache>
                <c:formatCode>"$"#,##0_);\("$"#,##0\)</c:formatCode>
                <c:ptCount val="5"/>
                <c:pt idx="0">
                  <c:v>14215.898999999999</c:v>
                </c:pt>
                <c:pt idx="1">
                  <c:v>2150.0617200000002</c:v>
                </c:pt>
                <c:pt idx="2">
                  <c:v>834.92075599999998</c:v>
                </c:pt>
                <c:pt idx="3">
                  <c:v>810.53446599999995</c:v>
                </c:pt>
                <c:pt idx="4">
                  <c:v>12065.837278999999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>
            <a:lumMod val="8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11632125582641"/>
          <c:w val="0.95775479289616372"/>
          <c:h val="0.10088367874417373"/>
        </c:manualLayout>
      </c:layout>
      <c:overlay val="0"/>
      <c:spPr>
        <a:solidFill>
          <a:schemeClr val="accent3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Hoja1!$A$21</c:f>
              <c:strCache>
                <c:ptCount val="1"/>
                <c:pt idx="0">
                  <c:v>GASTOS DE INVERSIÓN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Hoja1!$B$20:$F$20</c:f>
              <c:strCache>
                <c:ptCount val="5"/>
                <c:pt idx="0">
                  <c:v>APR.  VIGENTE($)</c:v>
                </c:pt>
                <c:pt idx="1">
                  <c:v>COMPROMISOS  ($)</c:v>
                </c:pt>
                <c:pt idx="2">
                  <c:v>OBLIGACIONES ($)</c:v>
                </c:pt>
                <c:pt idx="3">
                  <c:v>   PAGOS  ($)</c:v>
                </c:pt>
                <c:pt idx="4">
                  <c:v>APR. SIN COMPROMETER ($)</c:v>
                </c:pt>
              </c:strCache>
            </c:strRef>
          </c:cat>
          <c:val>
            <c:numRef>
              <c:f>Hoja1!$B$21:$F$21</c:f>
              <c:numCache>
                <c:formatCode>"$"#,##0_);\("$"#,##0\)</c:formatCode>
                <c:ptCount val="5"/>
                <c:pt idx="0">
                  <c:v>5200</c:v>
                </c:pt>
                <c:pt idx="1">
                  <c:v>1954.2096320000001</c:v>
                </c:pt>
                <c:pt idx="2">
                  <c:v>0</c:v>
                </c:pt>
                <c:pt idx="3">
                  <c:v>0</c:v>
                </c:pt>
                <c:pt idx="4">
                  <c:v>3245.7903670000001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>
            <a:lumMod val="8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55057483042374"/>
          <c:y val="0.86162261591710132"/>
          <c:w val="0.77889885033915252"/>
          <c:h val="0.13797900216805506"/>
        </c:manualLayout>
      </c:layout>
      <c:overlay val="0"/>
      <c:spPr>
        <a:solidFill>
          <a:schemeClr val="accent3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719676523577146"/>
          <c:y val="3.0131825117216467E-2"/>
          <c:w val="0.72435812751801631"/>
          <c:h val="0.71531831242798671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784159152"/>
        <c:axId val="-1784158064"/>
        <c:axId val="0"/>
      </c:bar3DChart>
      <c:catAx>
        <c:axId val="-178415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784158064"/>
        <c:crosses val="autoZero"/>
        <c:auto val="1"/>
        <c:lblAlgn val="ctr"/>
        <c:lblOffset val="100"/>
        <c:noMultiLvlLbl val="0"/>
      </c:catAx>
      <c:valAx>
        <c:axId val="-178415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784159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7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435827892565353"/>
          <c:y val="1.4707258111386004E-2"/>
          <c:w val="0.76564172107434658"/>
          <c:h val="0.794718462694851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Hoja4!$A$5</c:f>
              <c:strCache>
                <c:ptCount val="1"/>
                <c:pt idx="0">
                  <c:v>VICEMINISTERIO DE COMERCIO EXTERIOR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Hoja4!$B$4:$H$4</c:f>
              <c:strCache>
                <c:ptCount val="7"/>
                <c:pt idx="0">
                  <c:v>APR. VIGENTE  ($)</c:v>
                </c:pt>
                <c:pt idx="1">
                  <c:v>APR. APLAZADA  ($)</c:v>
                </c:pt>
                <c:pt idx="2">
                  <c:v>APR. VIGENTE DESPUES DE APLAZAMIENTOS 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Hoja4!$B$5:$H$5</c:f>
              <c:numCache>
                <c:formatCode>#,##0</c:formatCode>
                <c:ptCount val="7"/>
                <c:pt idx="0">
                  <c:v>9416.3836730000003</c:v>
                </c:pt>
                <c:pt idx="1">
                  <c:v>0</c:v>
                </c:pt>
                <c:pt idx="2">
                  <c:v>9416.3836730000003</c:v>
                </c:pt>
                <c:pt idx="3">
                  <c:v>2860.304353</c:v>
                </c:pt>
                <c:pt idx="4">
                  <c:v>150</c:v>
                </c:pt>
                <c:pt idx="5">
                  <c:v>150</c:v>
                </c:pt>
                <c:pt idx="6">
                  <c:v>6556.0793200000007</c:v>
                </c:pt>
              </c:numCache>
            </c:numRef>
          </c:val>
        </c:ser>
        <c:ser>
          <c:idx val="1"/>
          <c:order val="1"/>
          <c:tx>
            <c:strRef>
              <c:f>Hoja4!$A$6</c:f>
              <c:strCache>
                <c:ptCount val="1"/>
                <c:pt idx="0">
                  <c:v>VICEMINISTERIO DE DESARROLLO EMPRESARIAL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Hoja4!$B$4:$H$4</c:f>
              <c:strCache>
                <c:ptCount val="7"/>
                <c:pt idx="0">
                  <c:v>APR. VIGENTE  ($)</c:v>
                </c:pt>
                <c:pt idx="1">
                  <c:v>APR. APLAZADA  ($)</c:v>
                </c:pt>
                <c:pt idx="2">
                  <c:v>APR. VIGENTE DESPUES DE APLAZAMIENTOS 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Hoja4!$B$6:$H$6</c:f>
              <c:numCache>
                <c:formatCode>#,##0</c:formatCode>
                <c:ptCount val="7"/>
                <c:pt idx="0">
                  <c:v>58332.35628</c:v>
                </c:pt>
                <c:pt idx="1">
                  <c:v>5768</c:v>
                </c:pt>
                <c:pt idx="2">
                  <c:v>52564.35628</c:v>
                </c:pt>
                <c:pt idx="3">
                  <c:v>3393.086002</c:v>
                </c:pt>
                <c:pt idx="4">
                  <c:v>190</c:v>
                </c:pt>
                <c:pt idx="5">
                  <c:v>190</c:v>
                </c:pt>
                <c:pt idx="6">
                  <c:v>49171.270277999996</c:v>
                </c:pt>
              </c:numCache>
            </c:numRef>
          </c:val>
        </c:ser>
        <c:ser>
          <c:idx val="2"/>
          <c:order val="2"/>
          <c:tx>
            <c:strRef>
              <c:f>Hoja4!$A$7</c:f>
              <c:strCache>
                <c:ptCount val="1"/>
                <c:pt idx="0">
                  <c:v>VICEMINISTERIO DE TURISMO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Hoja4!$B$4:$H$4</c:f>
              <c:strCache>
                <c:ptCount val="7"/>
                <c:pt idx="0">
                  <c:v>APR. VIGENTE  ($)</c:v>
                </c:pt>
                <c:pt idx="1">
                  <c:v>APR. APLAZADA  ($)</c:v>
                </c:pt>
                <c:pt idx="2">
                  <c:v>APR. VIGENTE DESPUES DE APLAZAMIENTOS 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Hoja4!$B$7:$H$7</c:f>
              <c:numCache>
                <c:formatCode>#,##0</c:formatCode>
                <c:ptCount val="7"/>
                <c:pt idx="0">
                  <c:v>106120.701608</c:v>
                </c:pt>
                <c:pt idx="1">
                  <c:v>51000</c:v>
                </c:pt>
                <c:pt idx="2">
                  <c:v>55120.701608000003</c:v>
                </c:pt>
                <c:pt idx="3">
                  <c:v>2042.4410929999999</c:v>
                </c:pt>
                <c:pt idx="4">
                  <c:v>80</c:v>
                </c:pt>
                <c:pt idx="5">
                  <c:v>80</c:v>
                </c:pt>
                <c:pt idx="6">
                  <c:v>53078.260515000002</c:v>
                </c:pt>
              </c:numCache>
            </c:numRef>
          </c:val>
        </c:ser>
        <c:ser>
          <c:idx val="3"/>
          <c:order val="3"/>
          <c:tx>
            <c:strRef>
              <c:f>Hoja4!$A$8</c:f>
              <c:strCache>
                <c:ptCount val="1"/>
                <c:pt idx="0">
                  <c:v>SECRETARIA GENERAL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Hoja4!$B$4:$H$4</c:f>
              <c:strCache>
                <c:ptCount val="7"/>
                <c:pt idx="0">
                  <c:v>APR. VIGENTE  ($)</c:v>
                </c:pt>
                <c:pt idx="1">
                  <c:v>APR. APLAZADA  ($)</c:v>
                </c:pt>
                <c:pt idx="2">
                  <c:v>APR. VIGENTE DESPUES DE APLAZAMIENTOS 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Hoja4!$B$8:$H$8</c:f>
              <c:numCache>
                <c:formatCode>#,##0</c:formatCode>
                <c:ptCount val="7"/>
                <c:pt idx="0">
                  <c:v>3571.4546190000001</c:v>
                </c:pt>
                <c:pt idx="1">
                  <c:v>380</c:v>
                </c:pt>
                <c:pt idx="2">
                  <c:v>3191.4546190000001</c:v>
                </c:pt>
                <c:pt idx="3">
                  <c:v>354.07483400000001</c:v>
                </c:pt>
                <c:pt idx="4">
                  <c:v>0</c:v>
                </c:pt>
                <c:pt idx="5">
                  <c:v>0</c:v>
                </c:pt>
                <c:pt idx="6">
                  <c:v>2837.3797850000001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784146096"/>
        <c:axId val="-1784156432"/>
        <c:axId val="0"/>
      </c:bar3DChart>
      <c:catAx>
        <c:axId val="-178414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84156432"/>
        <c:crosses val="autoZero"/>
        <c:auto val="1"/>
        <c:lblAlgn val="ctr"/>
        <c:lblOffset val="100"/>
        <c:noMultiLvlLbl val="0"/>
      </c:catAx>
      <c:valAx>
        <c:axId val="-178415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784146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88407"/>
            <a:ext cx="8666296" cy="6771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Century Gothic"/>
              </a:rPr>
              <a:t>EJECUCIÓN PRESUPUESTAL ACUMULADA CON CORTE AL </a:t>
            </a:r>
            <a:r>
              <a:rPr lang="en-US" b="1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Century Gothic"/>
              </a:rPr>
              <a:t>31 DE ENERO DE 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Century Gothic"/>
              </a:rPr>
              <a:t>2019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Century Gothic"/>
              </a:rPr>
              <a:t>SECCIÓN 3501 MINISTERIO DE COMERCIO INDUSTRIA Y TURISMO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1752" y="3701231"/>
            <a:ext cx="2704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logoseditables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891" y="4398214"/>
            <a:ext cx="3478628" cy="74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53871"/>
          </a:xfrm>
          <a:prstGeom prst="rect">
            <a:avLst/>
          </a:prstGeom>
          <a:solidFill>
            <a:schemeClr val="accent3">
              <a:lumMod val="75000"/>
              <a:alpha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MINISTERIO DE COMERCIO INDUSTRIA Y TURISMO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CON CORTE AL 31 DE 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ENERO DE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0638" y="4861450"/>
            <a:ext cx="11392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O" sz="700" dirty="0"/>
              <a:t> Pesos ($)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589097"/>
              </p:ext>
            </p:extLst>
          </p:nvPr>
        </p:nvGraphicFramePr>
        <p:xfrm>
          <a:off x="0" y="953871"/>
          <a:ext cx="9144000" cy="4189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UNIDAD </a:t>
            </a:r>
            <a:r>
              <a:rPr lang="en-US" sz="12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EJECUTORA </a:t>
            </a:r>
            <a:r>
              <a:rPr lang="en-US" sz="12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35-01-01-000 </a:t>
            </a:r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GESTIÓN GENERAL  CON CORTE AL 31 DE ENERO DE 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7901940" y="4561594"/>
            <a:ext cx="1242056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 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111441"/>
              </p:ext>
            </p:extLst>
          </p:nvPr>
        </p:nvGraphicFramePr>
        <p:xfrm>
          <a:off x="1" y="0"/>
          <a:ext cx="9143996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07694"/>
            <a:ext cx="9144000" cy="671511"/>
          </a:xfrm>
          <a:prstGeom prst="rect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UNIDAD EJECUTORA 3501-02 DIRECCIÓN GENERAL DE COMERCIO EXTERIOR  CON CORTE AL 31 DE ENERO  DE 2019</a:t>
            </a:r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04761" y="4407694"/>
            <a:ext cx="12725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863488"/>
              </p:ext>
            </p:extLst>
          </p:nvPr>
        </p:nvGraphicFramePr>
        <p:xfrm>
          <a:off x="171038" y="154112"/>
          <a:ext cx="4000994" cy="425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693804"/>
              </p:ext>
            </p:extLst>
          </p:nvPr>
        </p:nvGraphicFramePr>
        <p:xfrm>
          <a:off x="4315442" y="154112"/>
          <a:ext cx="4685148" cy="425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- GASTOS DE INVERSIÓN  CON CORTE AL  31 DE ENERO DE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912666"/>
              </p:ext>
            </p:extLst>
          </p:nvPr>
        </p:nvGraphicFramePr>
        <p:xfrm>
          <a:off x="184935" y="-100165"/>
          <a:ext cx="8415102" cy="244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8032246" y="4925615"/>
            <a:ext cx="1111753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157341"/>
              </p:ext>
            </p:extLst>
          </p:nvPr>
        </p:nvGraphicFramePr>
        <p:xfrm>
          <a:off x="52626" y="78372"/>
          <a:ext cx="8940069" cy="462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112</Words>
  <Application>Microsoft Office PowerPoint</Application>
  <PresentationFormat>Presentación en pantalla (16:9)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125</cp:revision>
  <cp:lastPrinted>2019-02-14T23:57:15Z</cp:lastPrinted>
  <dcterms:created xsi:type="dcterms:W3CDTF">2018-08-19T21:08:29Z</dcterms:created>
  <dcterms:modified xsi:type="dcterms:W3CDTF">2019-02-15T17:34:21Z</dcterms:modified>
</cp:coreProperties>
</file>