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7"/>
  </p:notesMasterIdLst>
  <p:sldIdLst>
    <p:sldId id="332" r:id="rId2"/>
    <p:sldId id="328" r:id="rId3"/>
    <p:sldId id="329" r:id="rId4"/>
    <p:sldId id="331" r:id="rId5"/>
    <p:sldId id="330" r:id="rId6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CCFF33"/>
    <a:srgbClr val="FF9933"/>
    <a:srgbClr val="FF9900"/>
    <a:srgbClr val="777777"/>
    <a:srgbClr val="008080"/>
    <a:srgbClr val="38AA71"/>
    <a:srgbClr val="CFDBF3"/>
    <a:srgbClr val="F0EA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108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FIN%20DE%20A&#209;O%20WEB%20ENERO%2024%202020\GRAFICA%20CONSOLIDADO%20EJEC%20DIC31%20DE%202019%20GEN%20ENERO%2021%20DE%202020%20DEF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OCTUBRE%20DE%202019\GRAFICA%20CONSOLIDADO%20EJECUCI&#211;N%20OCTUBRE%2031%20DE%202019%20DEF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-2019\DICIEMBRE%20DE%202019\GRAFICA%20CONSOLIDADO%20EJEC%20DIC31%20DE%202019%20GEN%20ENERO%2021%20DE%202020%20DEF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FIN%20DE%20A&#209;O%20WEB%20ENERO%2024%202020\GRAFICA%20CONSOLIDADO%20EJEC%20DIC31%20DE%202019%20GEN%20ENERO%2021%20DE%202020%20DEF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4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ysClr val="window" lastClr="FFFFFF"/>
          </a:solidFill>
        </a:ln>
        <a:effectLst/>
        <a:sp3d/>
      </c:spPr>
    </c:sideWall>
    <c:backWall>
      <c:thickness val="0"/>
      <c:spPr>
        <a:noFill/>
        <a:ln>
          <a:solidFill>
            <a:sysClr val="window" lastClr="FFFFFF"/>
          </a:solidFill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360658092273369"/>
          <c:y val="3.779239396284767E-2"/>
          <c:w val="0.77639341907726622"/>
          <c:h val="0.799284344186176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Hoja2!$B$6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6"/>
              <c:layout/>
              <c:spPr>
                <a:solidFill>
                  <a:srgbClr val="1D6FA9">
                    <a:lumMod val="50000"/>
                  </a:srgbClr>
                </a:solidFill>
                <a:ln>
                  <a:solidFill>
                    <a:sysClr val="window" lastClr="FFFFFF"/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510829308468043E-2"/>
                      <c:h val="4.0973078861645008E-2"/>
                    </c:manualLayout>
                  </c15:layout>
                </c:ext>
              </c:extLst>
            </c:dLbl>
            <c:spPr>
              <a:solidFill>
                <a:srgbClr val="1D6FA9">
                  <a:lumMod val="50000"/>
                </a:srgbClr>
              </a:solidFill>
              <a:ln>
                <a:solidFill>
                  <a:sysClr val="window" lastClr="FFFFFF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Hoja2!$C$5:$I$5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Hoja2!$C$6:$I$6</c:f>
              <c:numCache>
                <c:formatCode>#,##0.00</c:formatCode>
                <c:ptCount val="7"/>
                <c:pt idx="0">
                  <c:v>426185.98308099998</c:v>
                </c:pt>
                <c:pt idx="1">
                  <c:v>20.537761</c:v>
                </c:pt>
                <c:pt idx="2">
                  <c:v>426165.44532</c:v>
                </c:pt>
                <c:pt idx="3">
                  <c:v>419692.69753189001</c:v>
                </c:pt>
                <c:pt idx="4">
                  <c:v>385400.42104744999</c:v>
                </c:pt>
                <c:pt idx="5">
                  <c:v>385316.30906248005</c:v>
                </c:pt>
                <c:pt idx="6">
                  <c:v>6472.7477881099858</c:v>
                </c:pt>
              </c:numCache>
            </c:numRef>
          </c:val>
        </c:ser>
        <c:ser>
          <c:idx val="1"/>
          <c:order val="1"/>
          <c:tx>
            <c:strRef>
              <c:f>Hoja2!$B$7</c:f>
              <c:strCache>
                <c:ptCount val="1"/>
                <c:pt idx="0">
                  <c:v>GASTOS DE INVERSION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solidFill>
                  <a:sysClr val="window" lastClr="FFFFFF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ysClr val="window" lastClr="FFFFFF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ysClr val="window" lastClr="FFFFFF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solidFill>
                  <a:sysClr val="window" lastClr="FFFFFF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2947837901629075E-2"/>
                  <c:y val="-4.0336875209044457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510829308468043E-2"/>
                      <c:h val="3.787024230710312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Hoja2!$C$5:$I$5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Hoja2!$C$7:$I$7</c:f>
              <c:numCache>
                <c:formatCode>General</c:formatCode>
                <c:ptCount val="7"/>
                <c:pt idx="0" formatCode="#,##0.00">
                  <c:v>176807.40470499999</c:v>
                </c:pt>
                <c:pt idx="2" formatCode="#,##0.00">
                  <c:v>176807.40470499999</c:v>
                </c:pt>
                <c:pt idx="3" formatCode="#,##0.00">
                  <c:v>174885.48045898002</c:v>
                </c:pt>
                <c:pt idx="4" formatCode="#,##0.00">
                  <c:v>102212.98022548</c:v>
                </c:pt>
                <c:pt idx="5" formatCode="#,##0.00">
                  <c:v>102212.98022548</c:v>
                </c:pt>
                <c:pt idx="6" formatCode="#,##0.00">
                  <c:v>1921.9242460199889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90659632"/>
        <c:axId val="1390673232"/>
        <c:axId val="0"/>
      </c:bar3DChart>
      <c:catAx>
        <c:axId val="139065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0673232"/>
        <c:crosses val="autoZero"/>
        <c:auto val="1"/>
        <c:lblAlgn val="ctr"/>
        <c:lblOffset val="100"/>
        <c:noMultiLvlLbl val="0"/>
      </c:catAx>
      <c:valAx>
        <c:axId val="139067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06596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1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997753490514114"/>
          <c:y val="1.7652986645935068E-2"/>
          <c:w val="0.68002246509485886"/>
          <c:h val="0.716382771312650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Hoja3!$A$6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Hoja3!$B$5:$F$5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 ($)</c:v>
                </c:pt>
                <c:pt idx="3">
                  <c:v>   PAGOS  ($)</c:v>
                </c:pt>
                <c:pt idx="4">
                  <c:v>APR. SIN COMPROMETER ($)</c:v>
                </c:pt>
              </c:strCache>
            </c:strRef>
          </c:cat>
          <c:val>
            <c:numRef>
              <c:f>Hoja3!$B$6:$F$6</c:f>
              <c:numCache>
                <c:formatCode>#,##0.00</c:formatCode>
                <c:ptCount val="5"/>
                <c:pt idx="0">
                  <c:v>39561.286999999997</c:v>
                </c:pt>
                <c:pt idx="1">
                  <c:v>37264.162127559997</c:v>
                </c:pt>
                <c:pt idx="2">
                  <c:v>37196.078806559999</c:v>
                </c:pt>
                <c:pt idx="3">
                  <c:v>37196.078806559999</c:v>
                </c:pt>
                <c:pt idx="4">
                  <c:v>2297.1248724400025</c:v>
                </c:pt>
              </c:numCache>
            </c:numRef>
          </c:val>
        </c:ser>
        <c:ser>
          <c:idx val="1"/>
          <c:order val="1"/>
          <c:tx>
            <c:strRef>
              <c:f>Hoja3!$A$7</c:f>
              <c:strCache>
                <c:ptCount val="1"/>
                <c:pt idx="0">
                  <c:v>ADQUISICION DE BIENES Y SERVICIOS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Hoja3!$B$5:$F$5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 ($)</c:v>
                </c:pt>
                <c:pt idx="3">
                  <c:v>   PAGOS  ($)</c:v>
                </c:pt>
                <c:pt idx="4">
                  <c:v>APR. SIN COMPROMETER ($)</c:v>
                </c:pt>
              </c:strCache>
            </c:strRef>
          </c:cat>
          <c:val>
            <c:numRef>
              <c:f>Hoja3!$B$7:$F$7</c:f>
              <c:numCache>
                <c:formatCode>#,##0.00</c:formatCode>
                <c:ptCount val="5"/>
                <c:pt idx="0">
                  <c:v>19506.183033000001</c:v>
                </c:pt>
                <c:pt idx="1">
                  <c:v>17803.764675210001</c:v>
                </c:pt>
                <c:pt idx="2">
                  <c:v>17621.507685680001</c:v>
                </c:pt>
                <c:pt idx="3">
                  <c:v>17538.499056709999</c:v>
                </c:pt>
                <c:pt idx="4">
                  <c:v>1702.418357790001</c:v>
                </c:pt>
              </c:numCache>
            </c:numRef>
          </c:val>
        </c:ser>
        <c:ser>
          <c:idx val="2"/>
          <c:order val="2"/>
          <c:tx>
            <c:strRef>
              <c:f>Hoja3!$A$8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Hoja3!$B$5:$F$5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 ($)</c:v>
                </c:pt>
                <c:pt idx="3">
                  <c:v>   PAGOS  ($)</c:v>
                </c:pt>
                <c:pt idx="4">
                  <c:v>APR. SIN COMPROMETER ($)</c:v>
                </c:pt>
              </c:strCache>
            </c:strRef>
          </c:cat>
          <c:val>
            <c:numRef>
              <c:f>Hoja3!$B$8:$F$8</c:f>
              <c:numCache>
                <c:formatCode>#,##0.00</c:formatCode>
                <c:ptCount val="5"/>
                <c:pt idx="0">
                  <c:v>340811.89204800001</c:v>
                </c:pt>
                <c:pt idx="1">
                  <c:v>339619.64904096001</c:v>
                </c:pt>
                <c:pt idx="2">
                  <c:v>305592.12131940003</c:v>
                </c:pt>
                <c:pt idx="3">
                  <c:v>305592.12131940003</c:v>
                </c:pt>
                <c:pt idx="4">
                  <c:v>1192.243007039978</c:v>
                </c:pt>
              </c:numCache>
            </c:numRef>
          </c:val>
        </c:ser>
        <c:ser>
          <c:idx val="3"/>
          <c:order val="3"/>
          <c:tx>
            <c:strRef>
              <c:f>Hoja3!$A$9</c:f>
              <c:strCache>
                <c:ptCount val="1"/>
                <c:pt idx="0">
                  <c:v>GASTOS POR TRIBUTOS, SANCIONES E INTERES DE MORA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Hoja3!$B$5:$F$5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 ($)</c:v>
                </c:pt>
                <c:pt idx="3">
                  <c:v>   PAGOS  ($)</c:v>
                </c:pt>
                <c:pt idx="4">
                  <c:v>APR. SIN COMPROMETER ($)</c:v>
                </c:pt>
              </c:strCache>
            </c:strRef>
          </c:cat>
          <c:val>
            <c:numRef>
              <c:f>Hoja3!$B$9:$F$9</c:f>
              <c:numCache>
                <c:formatCode>#,##0.00</c:formatCode>
                <c:ptCount val="5"/>
                <c:pt idx="0">
                  <c:v>12090.722</c:v>
                </c:pt>
                <c:pt idx="1">
                  <c:v>11981.281258000001</c:v>
                </c:pt>
                <c:pt idx="2">
                  <c:v>11981.281258000001</c:v>
                </c:pt>
                <c:pt idx="3">
                  <c:v>11981.281258000001</c:v>
                </c:pt>
                <c:pt idx="4">
                  <c:v>109.440742</c:v>
                </c:pt>
              </c:numCache>
            </c:numRef>
          </c:val>
        </c:ser>
        <c:ser>
          <c:idx val="4"/>
          <c:order val="4"/>
          <c:tx>
            <c:strRef>
              <c:f>Hoja3!$A$10</c:f>
              <c:strCache>
                <c:ptCount val="1"/>
                <c:pt idx="0">
                  <c:v>GASTOS DE INVERSION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Hoja3!$B$5:$F$5</c:f>
              <c:strCache>
                <c:ptCount val="5"/>
                <c:pt idx="0">
                  <c:v>APR.  VIGENTE($)</c:v>
                </c:pt>
                <c:pt idx="1">
                  <c:v>COMPROMISOS ($)</c:v>
                </c:pt>
                <c:pt idx="2">
                  <c:v>OBLIGACIONES       ($)</c:v>
                </c:pt>
                <c:pt idx="3">
                  <c:v>   PAGOS  ($)</c:v>
                </c:pt>
                <c:pt idx="4">
                  <c:v>APR. SIN COMPROMETER ($)</c:v>
                </c:pt>
              </c:strCache>
            </c:strRef>
          </c:cat>
          <c:val>
            <c:numRef>
              <c:f>Hoja3!$B$10:$F$10</c:f>
              <c:numCache>
                <c:formatCode>#,##0.00</c:formatCode>
                <c:ptCount val="5"/>
                <c:pt idx="0">
                  <c:v>171607.40470499999</c:v>
                </c:pt>
                <c:pt idx="1">
                  <c:v>169895.35064895</c:v>
                </c:pt>
                <c:pt idx="2">
                  <c:v>97222.850415449997</c:v>
                </c:pt>
                <c:pt idx="3">
                  <c:v>97222.850415449997</c:v>
                </c:pt>
                <c:pt idx="4">
                  <c:v>1712.0540560499878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8640352"/>
        <c:axId val="1390669424"/>
        <c:axId val="0"/>
      </c:bar3DChart>
      <c:catAx>
        <c:axId val="111864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0669424"/>
        <c:crosses val="autoZero"/>
        <c:auto val="1"/>
        <c:lblAlgn val="ctr"/>
        <c:lblOffset val="100"/>
        <c:noMultiLvlLbl val="0"/>
      </c:catAx>
      <c:valAx>
        <c:axId val="139066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18640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66919231820672"/>
          <c:y val="0.11306788782524678"/>
          <c:w val="0.1110355848779042"/>
          <c:h val="0.53376282527753005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0662896"/>
        <c:axId val="1390672144"/>
        <c:axId val="0"/>
      </c:bar3DChart>
      <c:catAx>
        <c:axId val="1390662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0672144"/>
        <c:crosses val="autoZero"/>
        <c:auto val="1"/>
        <c:lblAlgn val="ctr"/>
        <c:lblOffset val="100"/>
        <c:noMultiLvlLbl val="0"/>
      </c:catAx>
      <c:valAx>
        <c:axId val="1390672144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06628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Hoja4!$A$5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Hoja4!$B$4:$H$4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Hoja4!$B$5:$H$5</c:f>
              <c:numCache>
                <c:formatCode>#,##0.00</c:formatCode>
                <c:ptCount val="7"/>
                <c:pt idx="0">
                  <c:v>12231.927</c:v>
                </c:pt>
                <c:pt idx="1">
                  <c:v>20.537761</c:v>
                </c:pt>
                <c:pt idx="2">
                  <c:v>12211.389239</c:v>
                </c:pt>
                <c:pt idx="3">
                  <c:v>11300.967843620001</c:v>
                </c:pt>
                <c:pt idx="4">
                  <c:v>11300.967843620001</c:v>
                </c:pt>
                <c:pt idx="5">
                  <c:v>11299.864487620001</c:v>
                </c:pt>
                <c:pt idx="6">
                  <c:v>910.42139537999913</c:v>
                </c:pt>
              </c:numCache>
            </c:numRef>
          </c:val>
        </c:ser>
        <c:ser>
          <c:idx val="1"/>
          <c:order val="1"/>
          <c:tx>
            <c:strRef>
              <c:f>Hoja4!$A$6</c:f>
              <c:strCache>
                <c:ptCount val="1"/>
                <c:pt idx="0">
                  <c:v>ADQUISICION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Hoja4!$B$4:$H$4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Hoja4!$B$6:$H$6</c:f>
              <c:numCache>
                <c:formatCode>General</c:formatCode>
                <c:ptCount val="7"/>
                <c:pt idx="0" formatCode="#,##0.00">
                  <c:v>1861.0139999999999</c:v>
                </c:pt>
                <c:pt idx="2" formatCode="#,##0.00">
                  <c:v>1861.0139999999999</c:v>
                </c:pt>
                <c:pt idx="3" formatCode="#,##0.00">
                  <c:v>1692.2530295399999</c:v>
                </c:pt>
                <c:pt idx="4" formatCode="#,##0.00">
                  <c:v>1677.8445771900001</c:v>
                </c:pt>
                <c:pt idx="5" formatCode="#,##0.00">
                  <c:v>1677.8445771900001</c:v>
                </c:pt>
                <c:pt idx="6" formatCode="#,##0.00">
                  <c:v>168.76097046000004</c:v>
                </c:pt>
              </c:numCache>
            </c:numRef>
          </c:val>
        </c:ser>
        <c:ser>
          <c:idx val="2"/>
          <c:order val="2"/>
          <c:tx>
            <c:strRef>
              <c:f>Hoja4!$A$7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Hoja4!$B$4:$H$4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Hoja4!$B$7:$H$7</c:f>
              <c:numCache>
                <c:formatCode>General</c:formatCode>
                <c:ptCount val="7"/>
                <c:pt idx="0" formatCode="#,##0.00">
                  <c:v>119.25</c:v>
                </c:pt>
                <c:pt idx="2" formatCode="#,##0.00">
                  <c:v>119.25</c:v>
                </c:pt>
                <c:pt idx="3" formatCode="#,##0.00">
                  <c:v>29.020557</c:v>
                </c:pt>
                <c:pt idx="4" formatCode="#,##0.00">
                  <c:v>29.020557</c:v>
                </c:pt>
                <c:pt idx="5" formatCode="#,##0.00">
                  <c:v>29.020557</c:v>
                </c:pt>
                <c:pt idx="6" formatCode="#,##0.00">
                  <c:v>90.229443000000003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668336"/>
        <c:axId val="1390661264"/>
      </c:barChart>
      <c:lineChart>
        <c:grouping val="standard"/>
        <c:varyColors val="0"/>
        <c:ser>
          <c:idx val="3"/>
          <c:order val="3"/>
          <c:tx>
            <c:strRef>
              <c:f>Hoja4!$A$8</c:f>
              <c:strCache>
                <c:ptCount val="1"/>
                <c:pt idx="0">
                  <c:v>GASTOS POR TRIBUTOS, SANCIONES E INTERES DE MORA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Hoja4!$B$4:$H$4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Hoja4!$B$8:$H$8</c:f>
              <c:numCache>
                <c:formatCode>General</c:formatCode>
                <c:ptCount val="7"/>
                <c:pt idx="0" formatCode="#,##0.00">
                  <c:v>3.7080000000000002</c:v>
                </c:pt>
                <c:pt idx="2" formatCode="#,##0.00">
                  <c:v>3.7080000000000002</c:v>
                </c:pt>
                <c:pt idx="3" formatCode="#,##0.00">
                  <c:v>1.599</c:v>
                </c:pt>
                <c:pt idx="4" formatCode="#,##0.00">
                  <c:v>1.599</c:v>
                </c:pt>
                <c:pt idx="5" formatCode="#,##0.00">
                  <c:v>1.599</c:v>
                </c:pt>
                <c:pt idx="6" formatCode="#,##0.00">
                  <c:v>2.109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Hoja4!$A$9</c:f>
              <c:strCache>
                <c:ptCount val="1"/>
                <c:pt idx="0">
                  <c:v>GASTOS DE INVERSIÒN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Hoja4!$B$4:$H$4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Hoja4!$B$9:$H$9</c:f>
              <c:numCache>
                <c:formatCode>General</c:formatCode>
                <c:ptCount val="7"/>
                <c:pt idx="0" formatCode="#,##0.00">
                  <c:v>5200</c:v>
                </c:pt>
                <c:pt idx="2" formatCode="#,##0.00">
                  <c:v>5200</c:v>
                </c:pt>
                <c:pt idx="3" formatCode="#,##0.00">
                  <c:v>4990.12981003</c:v>
                </c:pt>
                <c:pt idx="4" formatCode="#,##0.00">
                  <c:v>4990.12981003</c:v>
                </c:pt>
                <c:pt idx="5" formatCode="#,##0.00">
                  <c:v>4990.12981003</c:v>
                </c:pt>
                <c:pt idx="6" formatCode="#,##0.00">
                  <c:v>209.87018997000027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0668336"/>
        <c:axId val="1390661264"/>
      </c:lineChart>
      <c:catAx>
        <c:axId val="139066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661264"/>
        <c:crosses val="autoZero"/>
        <c:auto val="1"/>
        <c:lblAlgn val="ctr"/>
        <c:lblOffset val="100"/>
        <c:noMultiLvlLbl val="0"/>
      </c:catAx>
      <c:valAx>
        <c:axId val="139066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668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843390289999614"/>
          <c:y val="1.7698758991247499E-2"/>
          <c:w val="0.76156609710000389"/>
          <c:h val="0.803356748856725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Hoja5!$G$4</c:f>
              <c:strCache>
                <c:ptCount val="1"/>
                <c:pt idx="0">
                  <c:v>VICEMINISTERIO DE COMERCIO EXTERIOR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Hoja5!$H$3:$L$3</c:f>
              <c:strCache>
                <c:ptCount val="5"/>
                <c:pt idx="0">
                  <c:v>APR. VIGENTE($)</c:v>
                </c:pt>
                <c:pt idx="1">
                  <c:v>COMPROMISO($)</c:v>
                </c:pt>
                <c:pt idx="2">
                  <c:v>OBLIGACION($)</c:v>
                </c:pt>
                <c:pt idx="3">
                  <c:v>PAGOS($)</c:v>
                </c:pt>
                <c:pt idx="4">
                  <c:v>APR. SIN COMPROMETER($)</c:v>
                </c:pt>
              </c:strCache>
            </c:strRef>
          </c:cat>
          <c:val>
            <c:numRef>
              <c:f>Hoja5!$H$4:$L$4</c:f>
              <c:numCache>
                <c:formatCode>#,##0.00</c:formatCode>
                <c:ptCount val="5"/>
                <c:pt idx="0">
                  <c:v>9416.3836730000003</c:v>
                </c:pt>
                <c:pt idx="1">
                  <c:v>8494.2409775300002</c:v>
                </c:pt>
                <c:pt idx="2">
                  <c:v>7494.2409775299993</c:v>
                </c:pt>
                <c:pt idx="3">
                  <c:v>7494.2409775299993</c:v>
                </c:pt>
                <c:pt idx="4">
                  <c:v>922.14269547000026</c:v>
                </c:pt>
              </c:numCache>
            </c:numRef>
          </c:val>
        </c:ser>
        <c:ser>
          <c:idx val="1"/>
          <c:order val="1"/>
          <c:tx>
            <c:strRef>
              <c:f>Hoja5!$G$5</c:f>
              <c:strCache>
                <c:ptCount val="1"/>
                <c:pt idx="0">
                  <c:v>VICEMINISTERIO  DE DESARROLLO EMPRESARIAL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Hoja5!$H$3:$L$3</c:f>
              <c:strCache>
                <c:ptCount val="5"/>
                <c:pt idx="0">
                  <c:v>APR. VIGENTE($)</c:v>
                </c:pt>
                <c:pt idx="1">
                  <c:v>COMPROMISO($)</c:v>
                </c:pt>
                <c:pt idx="2">
                  <c:v>OBLIGACION($)</c:v>
                </c:pt>
                <c:pt idx="3">
                  <c:v>PAGOS($)</c:v>
                </c:pt>
                <c:pt idx="4">
                  <c:v>APR. SIN COMPROMETER($)</c:v>
                </c:pt>
              </c:strCache>
            </c:strRef>
          </c:cat>
          <c:val>
            <c:numRef>
              <c:f>Hoja5!$H$5:$L$5</c:f>
              <c:numCache>
                <c:formatCode>#,##0.00</c:formatCode>
                <c:ptCount val="5"/>
                <c:pt idx="0">
                  <c:v>82703.164804999993</c:v>
                </c:pt>
                <c:pt idx="1">
                  <c:v>82042.501785370012</c:v>
                </c:pt>
                <c:pt idx="2">
                  <c:v>71059.516088370001</c:v>
                </c:pt>
                <c:pt idx="3">
                  <c:v>71059.516088370001</c:v>
                </c:pt>
                <c:pt idx="4">
                  <c:v>660.66301962998966</c:v>
                </c:pt>
              </c:numCache>
            </c:numRef>
          </c:val>
        </c:ser>
        <c:ser>
          <c:idx val="2"/>
          <c:order val="2"/>
          <c:tx>
            <c:strRef>
              <c:f>Hoja5!$G$6</c:f>
              <c:strCache>
                <c:ptCount val="1"/>
                <c:pt idx="0">
                  <c:v>SECRETARIAL GENERAL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Hoja5!$H$3:$L$3</c:f>
              <c:strCache>
                <c:ptCount val="5"/>
                <c:pt idx="0">
                  <c:v>APR. VIGENTE($)</c:v>
                </c:pt>
                <c:pt idx="1">
                  <c:v>COMPROMISO($)</c:v>
                </c:pt>
                <c:pt idx="2">
                  <c:v>OBLIGACION($)</c:v>
                </c:pt>
                <c:pt idx="3">
                  <c:v>PAGOS($)</c:v>
                </c:pt>
                <c:pt idx="4">
                  <c:v>APR. SIN COMPROMETER($)</c:v>
                </c:pt>
              </c:strCache>
            </c:strRef>
          </c:cat>
          <c:val>
            <c:numRef>
              <c:f>Hoja5!$H$6:$L$6</c:f>
              <c:numCache>
                <c:formatCode>#,##0.00</c:formatCode>
                <c:ptCount val="5"/>
                <c:pt idx="0">
                  <c:v>3567.1546189999999</c:v>
                </c:pt>
                <c:pt idx="1">
                  <c:v>3503.3619705999999</c:v>
                </c:pt>
                <c:pt idx="2">
                  <c:v>3503.3619705999999</c:v>
                </c:pt>
                <c:pt idx="3">
                  <c:v>3503.3619705999999</c:v>
                </c:pt>
                <c:pt idx="4">
                  <c:v>63.792648400000097</c:v>
                </c:pt>
              </c:numCache>
            </c:numRef>
          </c:val>
        </c:ser>
        <c:ser>
          <c:idx val="3"/>
          <c:order val="3"/>
          <c:tx>
            <c:strRef>
              <c:f>Hoja5!$G$7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Hoja5!$H$3:$L$3</c:f>
              <c:strCache>
                <c:ptCount val="5"/>
                <c:pt idx="0">
                  <c:v>APR. VIGENTE($)</c:v>
                </c:pt>
                <c:pt idx="1">
                  <c:v>COMPROMISO($)</c:v>
                </c:pt>
                <c:pt idx="2">
                  <c:v>OBLIGACION($)</c:v>
                </c:pt>
                <c:pt idx="3">
                  <c:v>PAGOS($)</c:v>
                </c:pt>
                <c:pt idx="4">
                  <c:v>APR. SIN COMPROMETER($)</c:v>
                </c:pt>
              </c:strCache>
            </c:strRef>
          </c:cat>
          <c:val>
            <c:numRef>
              <c:f>Hoja5!$H$7:$L$7</c:f>
              <c:numCache>
                <c:formatCode>#,##0.00</c:formatCode>
                <c:ptCount val="5"/>
                <c:pt idx="0">
                  <c:v>81120.701608000003</c:v>
                </c:pt>
                <c:pt idx="1">
                  <c:v>80845.37572548</c:v>
                </c:pt>
                <c:pt idx="2">
                  <c:v>20155.861188980001</c:v>
                </c:pt>
                <c:pt idx="3">
                  <c:v>20155.861188980001</c:v>
                </c:pt>
                <c:pt idx="4">
                  <c:v>275.32588252000426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0666704"/>
        <c:axId val="1390671056"/>
        <c:axId val="0"/>
      </c:bar3DChart>
      <c:catAx>
        <c:axId val="139066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0671056"/>
        <c:crosses val="autoZero"/>
        <c:auto val="1"/>
        <c:lblAlgn val="ctr"/>
        <c:lblOffset val="100"/>
        <c:noMultiLvlLbl val="0"/>
      </c:catAx>
      <c:valAx>
        <c:axId val="139067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90666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35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55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5415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5945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600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949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40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2907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2818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151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7445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1326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977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4368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28/01/2020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8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2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1095" y="1505339"/>
            <a:ext cx="7396064" cy="1899386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                        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ACUMULADA CON CORTE 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DICIEMBRE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2019 </a:t>
            </a:r>
            <a:r>
              <a:rPr lang="es-CO" sz="1200" dirty="0">
                <a:solidFill>
                  <a:schemeClr val="bg1"/>
                </a:solidFill>
              </a:rPr>
              <a:t/>
            </a:r>
            <a:br>
              <a:rPr lang="es-CO" sz="1200" dirty="0">
                <a:solidFill>
                  <a:schemeClr val="bg1"/>
                </a:solidFill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2313992" y="3033439"/>
            <a:ext cx="463420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COMPROMETIDO  </a:t>
            </a:r>
            <a:r>
              <a:rPr lang="es-CO" dirty="0" smtClean="0"/>
              <a:t> 98,61%   OBLIGADO 80,87%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" y="199055"/>
            <a:ext cx="2313992" cy="503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O" dirty="0" smtClean="0"/>
              <a:t>GRAFICA EJECUCIÓN PRESUPUESTAL ACUMULADA                                                                                                             SECCIÓN 3501 MINCOMERCIO CON CORTE AL 31 DE DICIEMBRE DE 2019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931930"/>
              </p:ext>
            </p:extLst>
          </p:nvPr>
        </p:nvGraphicFramePr>
        <p:xfrm>
          <a:off x="68424" y="62204"/>
          <a:ext cx="8994711" cy="4093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133850"/>
            <a:ext cx="8580000" cy="6640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3501-01 GESTIÓN GENERAL CON CORTE AL </a:t>
            </a:r>
            <a:r>
              <a:rPr lang="es-CO" dirty="0" smtClean="0">
                <a:solidFill>
                  <a:schemeClr val="bg1"/>
                </a:solidFill>
              </a:rPr>
              <a:t>31 </a:t>
            </a:r>
            <a:r>
              <a:rPr lang="es-CO" dirty="0">
                <a:solidFill>
                  <a:schemeClr val="bg1"/>
                </a:solidFill>
              </a:rPr>
              <a:t>DE </a:t>
            </a:r>
            <a:r>
              <a:rPr lang="es-CO" dirty="0" smtClean="0">
                <a:solidFill>
                  <a:schemeClr val="bg1"/>
                </a:solidFill>
              </a:rPr>
              <a:t>DICIEMBRE </a:t>
            </a:r>
            <a:r>
              <a:rPr lang="es-CO" dirty="0">
                <a:solidFill>
                  <a:schemeClr val="bg1"/>
                </a:solidFill>
              </a:rPr>
              <a:t>DE 2019</a:t>
            </a: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738377"/>
              </p:ext>
            </p:extLst>
          </p:nvPr>
        </p:nvGraphicFramePr>
        <p:xfrm>
          <a:off x="69850" y="95250"/>
          <a:ext cx="9004300" cy="395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31 </a:t>
            </a:r>
            <a:r>
              <a:rPr lang="es-CO" sz="1400" dirty="0">
                <a:solidFill>
                  <a:schemeClr val="bg1"/>
                </a:solidFill>
              </a:rPr>
              <a:t>DE </a:t>
            </a:r>
            <a:r>
              <a:rPr lang="es-CO" sz="1400" dirty="0" smtClean="0">
                <a:solidFill>
                  <a:schemeClr val="bg1"/>
                </a:solidFill>
              </a:rPr>
              <a:t>DICIEMBRE </a:t>
            </a:r>
            <a:r>
              <a:rPr lang="es-CO" sz="1400" dirty="0">
                <a:solidFill>
                  <a:schemeClr val="bg1"/>
                </a:solidFill>
              </a:rPr>
              <a:t>DE 2019</a:t>
            </a:r>
          </a:p>
          <a:p>
            <a:pPr marL="0" lvl="0" indent="0"/>
            <a:endParaRPr sz="1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631932"/>
              </p:ext>
            </p:extLst>
          </p:nvPr>
        </p:nvGraphicFramePr>
        <p:xfrm>
          <a:off x="93307" y="168088"/>
          <a:ext cx="8845420" cy="374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609659"/>
              </p:ext>
            </p:extLst>
          </p:nvPr>
        </p:nvGraphicFramePr>
        <p:xfrm>
          <a:off x="44450" y="50800"/>
          <a:ext cx="8972550" cy="396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s-CO" dirty="0" smtClean="0">
                <a:solidFill>
                  <a:schemeClr val="bg1"/>
                </a:solidFill>
              </a:rPr>
              <a:t> </a:t>
            </a:r>
            <a:r>
              <a:rPr lang="es-CO" dirty="0">
                <a:solidFill>
                  <a:schemeClr val="bg1"/>
                </a:solidFill>
              </a:rPr>
              <a:t>EJECUCIÓN PRESUPUESTAL </a:t>
            </a:r>
            <a:r>
              <a:rPr lang="es-CO" dirty="0" smtClean="0">
                <a:solidFill>
                  <a:schemeClr val="bg1"/>
                </a:solidFill>
              </a:rPr>
              <a:t>ACUMULADA GASTOS DE INVERSIÓN                                                                                                              </a:t>
            </a:r>
            <a:r>
              <a:rPr lang="es-CO" dirty="0">
                <a:solidFill>
                  <a:schemeClr val="bg1"/>
                </a:solidFill>
              </a:rPr>
              <a:t>SECCIÓN 3501 MINCOMERCIO CON CORTE AL </a:t>
            </a:r>
            <a:r>
              <a:rPr lang="es-CO" dirty="0" smtClean="0">
                <a:solidFill>
                  <a:schemeClr val="bg1"/>
                </a:solidFill>
              </a:rPr>
              <a:t>31 </a:t>
            </a:r>
            <a:r>
              <a:rPr lang="es-CO" dirty="0">
                <a:solidFill>
                  <a:schemeClr val="bg1"/>
                </a:solidFill>
              </a:rPr>
              <a:t>DE </a:t>
            </a:r>
            <a:r>
              <a:rPr lang="es-CO" dirty="0" smtClean="0">
                <a:solidFill>
                  <a:schemeClr val="bg1"/>
                </a:solidFill>
              </a:rPr>
              <a:t>DICIEMBRE </a:t>
            </a:r>
            <a:r>
              <a:rPr lang="es-CO" dirty="0">
                <a:solidFill>
                  <a:schemeClr val="bg1"/>
                </a:solidFill>
              </a:rPr>
              <a:t>DE 2019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 flipH="1">
            <a:off x="1200149" y="4779821"/>
            <a:ext cx="1682749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82342"/>
              </p:ext>
            </p:extLst>
          </p:nvPr>
        </p:nvGraphicFramePr>
        <p:xfrm>
          <a:off x="69850" y="57150"/>
          <a:ext cx="8978900" cy="405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51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1823</TotalTime>
  <Words>122</Words>
  <Application>Microsoft Office PowerPoint</Application>
  <PresentationFormat>Presentación en pantalla (16:9)</PresentationFormat>
  <Paragraphs>17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Calibri</vt:lpstr>
      <vt:lpstr>Arial</vt:lpstr>
      <vt:lpstr>Montserrat</vt:lpstr>
      <vt:lpstr>Calibri Light</vt:lpstr>
      <vt:lpstr>Office Theme</vt:lpstr>
      <vt:lpstr>SECCIÓN 3501 - MINISTERIO DE COMERCIO INDUSTRIA Y TURISMO                          EJECUCIÓN PRESUPUESTAL ACUMULADA CON CORTE AL 31 DE DICIEMBRE DE 2019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469</cp:revision>
  <cp:lastPrinted>2020-01-27T22:19:54Z</cp:lastPrinted>
  <dcterms:modified xsi:type="dcterms:W3CDTF">2020-01-28T17:43:07Z</dcterms:modified>
</cp:coreProperties>
</file>