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0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4" autoAdjust="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246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OCTUBRE\GRAFICA%20CONSOLIDADO%20%20OCTUBRE%2031%20DE%202018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OCTUBRE\GRAFICA%20CONSOLIDADO%20%20OCTUBRE%2031%20DE%202018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OCTUBRE\GRAFICA%20CONSOLIDADO%20%20OCTUBRE%2031%20DE%202018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SEPTIEMBRE\GRAFICA%20SECCI&#211;N%2030%20DE%20SEPTIEMBRE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8\PAGINA%20WEB\OCTUBRE\GRAFICA%20CONSOLIDADO%20%20OCTUBRE%2031%20DE%202018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79747938390381"/>
          <c:y val="4.0842173212913731E-2"/>
          <c:w val="0.85120252061609625"/>
          <c:h val="0.783023839235078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'SECCIÓN '!$A$18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'SECCIÓN '!$B$17:$H$17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 </c:v>
                </c:pt>
                <c:pt idx="6">
                  <c:v>APR. SIN COMPROMETER ($)</c:v>
                </c:pt>
              </c:strCache>
            </c:strRef>
          </c:cat>
          <c:val>
            <c:numRef>
              <c:f>'SECCIÓN '!$B$18:$H$18</c:f>
              <c:numCache>
                <c:formatCode>#,##0</c:formatCode>
                <c:ptCount val="7"/>
                <c:pt idx="0">
                  <c:v>366776.64159800002</c:v>
                </c:pt>
                <c:pt idx="1">
                  <c:v>3300</c:v>
                </c:pt>
                <c:pt idx="2">
                  <c:v>363476.64159800002</c:v>
                </c:pt>
                <c:pt idx="3">
                  <c:v>326020.26911400002</c:v>
                </c:pt>
                <c:pt idx="4">
                  <c:v>297943.43700799998</c:v>
                </c:pt>
                <c:pt idx="5">
                  <c:v>288419.39509300003</c:v>
                </c:pt>
                <c:pt idx="6">
                  <c:v>37456.372483999992</c:v>
                </c:pt>
              </c:numCache>
            </c:numRef>
          </c:val>
        </c:ser>
        <c:ser>
          <c:idx val="1"/>
          <c:order val="1"/>
          <c:tx>
            <c:strRef>
              <c:f>'SECCIÓN '!$A$19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'!$B$17:$H$17</c:f>
              <c:strCache>
                <c:ptCount val="7"/>
                <c:pt idx="0">
                  <c:v>APR.  VIGENTE($)</c:v>
                </c:pt>
                <c:pt idx="1">
                  <c:v>APLAZAMIENTOS ($)</c:v>
                </c:pt>
                <c:pt idx="2">
                  <c:v>APR. VIGENTE DESPUES DE APLAZAMIENTOS </c:v>
                </c:pt>
                <c:pt idx="3">
                  <c:v>COMPROMISOS      ($)</c:v>
                </c:pt>
                <c:pt idx="4">
                  <c:v>OBLIGACIONES        ($)</c:v>
                </c:pt>
                <c:pt idx="5">
                  <c:v>   PAGOS                         ($) </c:v>
                </c:pt>
                <c:pt idx="6">
                  <c:v>APR. SIN COMPROMETER ($)</c:v>
                </c:pt>
              </c:strCache>
            </c:strRef>
          </c:cat>
          <c:val>
            <c:numRef>
              <c:f>'SECCIÓN '!$B$19:$H$19</c:f>
              <c:numCache>
                <c:formatCode>#,##0</c:formatCode>
                <c:ptCount val="7"/>
                <c:pt idx="0">
                  <c:v>121537</c:v>
                </c:pt>
                <c:pt idx="1">
                  <c:v>3800</c:v>
                </c:pt>
                <c:pt idx="2">
                  <c:v>117737</c:v>
                </c:pt>
                <c:pt idx="3">
                  <c:v>114799.300261</c:v>
                </c:pt>
                <c:pt idx="4">
                  <c:v>37695.077495999998</c:v>
                </c:pt>
                <c:pt idx="5">
                  <c:v>37614.996011000003</c:v>
                </c:pt>
                <c:pt idx="6">
                  <c:v>2937.6997390000033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0153344"/>
        <c:axId val="2020154976"/>
        <c:axId val="0"/>
      </c:bar3DChart>
      <c:catAx>
        <c:axId val="2020153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20154976"/>
        <c:crosses val="autoZero"/>
        <c:auto val="1"/>
        <c:lblAlgn val="ctr"/>
        <c:lblOffset val="100"/>
        <c:noMultiLvlLbl val="0"/>
      </c:catAx>
      <c:valAx>
        <c:axId val="202015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201533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2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067532322203838"/>
          <c:y val="5.8110375650786639E-2"/>
          <c:w val="0.39864935355592324"/>
          <c:h val="5.6859960349709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'GESTIÓN GENERAL '!$A$9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'GESTIÓN GENERAL '!$B$8:$H$8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 '!$B$9:$H$9</c:f>
              <c:numCache>
                <c:formatCode>General</c:formatCode>
                <c:ptCount val="7"/>
                <c:pt idx="0" formatCode="#,##0">
                  <c:v>44910</c:v>
                </c:pt>
                <c:pt idx="2" formatCode="#,##0">
                  <c:v>44910</c:v>
                </c:pt>
                <c:pt idx="3" formatCode="#,##0">
                  <c:v>36486.369355000003</c:v>
                </c:pt>
                <c:pt idx="4" formatCode="#,##0">
                  <c:v>34491.210994000001</c:v>
                </c:pt>
                <c:pt idx="5" formatCode="#,##0">
                  <c:v>34391.913782000003</c:v>
                </c:pt>
                <c:pt idx="6" formatCode="#,##0">
                  <c:v>8423.6306449999975</c:v>
                </c:pt>
              </c:numCache>
            </c:numRef>
          </c:val>
        </c:ser>
        <c:ser>
          <c:idx val="1"/>
          <c:order val="1"/>
          <c:tx>
            <c:strRef>
              <c:f>'GESTIÓN GENERAL '!$A$10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'GESTIÓN GENERAL '!$B$8:$H$8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 '!$B$10:$H$10</c:f>
              <c:numCache>
                <c:formatCode>General</c:formatCode>
                <c:ptCount val="7"/>
                <c:pt idx="0" formatCode="#,##0">
                  <c:v>30246.571427999999</c:v>
                </c:pt>
                <c:pt idx="2" formatCode="#,##0">
                  <c:v>30246.571427999999</c:v>
                </c:pt>
                <c:pt idx="3" formatCode="#,##0">
                  <c:v>28401.631416</c:v>
                </c:pt>
                <c:pt idx="4" formatCode="#,##0">
                  <c:v>25980.158525999999</c:v>
                </c:pt>
                <c:pt idx="5" formatCode="#,##0">
                  <c:v>25803.826306999999</c:v>
                </c:pt>
                <c:pt idx="6" formatCode="#,##0">
                  <c:v>1844.9400119999991</c:v>
                </c:pt>
              </c:numCache>
            </c:numRef>
          </c:val>
        </c:ser>
        <c:ser>
          <c:idx val="2"/>
          <c:order val="2"/>
          <c:tx>
            <c:strRef>
              <c:f>'GESTIÓN GENERAL '!$A$11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'GESTIÓN GENERAL '!$B$8:$H$8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 '!$B$11:$H$11</c:f>
              <c:numCache>
                <c:formatCode>#,##0</c:formatCode>
                <c:ptCount val="7"/>
                <c:pt idx="0">
                  <c:v>83797.832074000005</c:v>
                </c:pt>
                <c:pt idx="1">
                  <c:v>3300</c:v>
                </c:pt>
                <c:pt idx="2">
                  <c:v>80497.832074000005</c:v>
                </c:pt>
                <c:pt idx="3">
                  <c:v>56311.809381999999</c:v>
                </c:pt>
                <c:pt idx="4">
                  <c:v>56264.627073000003</c:v>
                </c:pt>
                <c:pt idx="5">
                  <c:v>56264.627073000003</c:v>
                </c:pt>
                <c:pt idx="6">
                  <c:v>24186.022692000006</c:v>
                </c:pt>
              </c:numCache>
            </c:numRef>
          </c:val>
        </c:ser>
        <c:ser>
          <c:idx val="3"/>
          <c:order val="3"/>
          <c:tx>
            <c:strRef>
              <c:f>'GESTIÓN GENERAL '!$A$12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'GESTIÓN GENERAL '!$B$8:$H$8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 '!$B$12:$H$12</c:f>
              <c:numCache>
                <c:formatCode>General</c:formatCode>
                <c:ptCount val="7"/>
                <c:pt idx="0" formatCode="#,##0">
                  <c:v>193917.70809599999</c:v>
                </c:pt>
                <c:pt idx="2" formatCode="#,##0">
                  <c:v>193917.70809599999</c:v>
                </c:pt>
                <c:pt idx="3" formatCode="#,##0">
                  <c:v>193917.70809599999</c:v>
                </c:pt>
                <c:pt idx="4" formatCode="#,##0">
                  <c:v>170662.54541300001</c:v>
                </c:pt>
                <c:pt idx="5" formatCode="#,##0">
                  <c:v>161414.13292800001</c:v>
                </c:pt>
                <c:pt idx="6" formatCode="#,##0">
                  <c:v>0</c:v>
                </c:pt>
              </c:numCache>
            </c:numRef>
          </c:val>
        </c:ser>
        <c:ser>
          <c:idx val="4"/>
          <c:order val="4"/>
          <c:tx>
            <c:strRef>
              <c:f>'GESTIÓN GENERAL '!$A$13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'GESTIÓN GENERAL '!$B$8:$H$8</c:f>
              <c:strCache>
                <c:ptCount val="7"/>
                <c:pt idx="0">
                  <c:v>APR.  VIGENTE($)</c:v>
                </c:pt>
                <c:pt idx="1">
                  <c:v>APLAZAMIENTOS</c:v>
                </c:pt>
                <c:pt idx="2">
                  <c:v>APR. VIGENTE DESPUES DE  APLAZAMIENTOS</c:v>
                </c:pt>
                <c:pt idx="3">
                  <c:v>COMPROMISOS      ($)</c:v>
                </c:pt>
                <c:pt idx="4">
                  <c:v>OBLIGACIONES      ($)</c:v>
                </c:pt>
                <c:pt idx="5">
                  <c:v>PAGOS ($)</c:v>
                </c:pt>
                <c:pt idx="6">
                  <c:v>APR. SIN COMPROMETER ($)</c:v>
                </c:pt>
              </c:strCache>
            </c:strRef>
          </c:cat>
          <c:val>
            <c:numRef>
              <c:f>'GESTIÓN GENERAL '!$B$13:$H$13</c:f>
              <c:numCache>
                <c:formatCode>#,##0</c:formatCode>
                <c:ptCount val="7"/>
                <c:pt idx="0">
                  <c:v>117465</c:v>
                </c:pt>
                <c:pt idx="1">
                  <c:v>3800</c:v>
                </c:pt>
                <c:pt idx="2">
                  <c:v>113665</c:v>
                </c:pt>
                <c:pt idx="3">
                  <c:v>111272.791646</c:v>
                </c:pt>
                <c:pt idx="4">
                  <c:v>35154.894851999998</c:v>
                </c:pt>
                <c:pt idx="5">
                  <c:v>35074.813367000002</c:v>
                </c:pt>
                <c:pt idx="6">
                  <c:v>2392.2083540000021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0160416"/>
        <c:axId val="2020160960"/>
      </c:barChart>
      <c:catAx>
        <c:axId val="20201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020160960"/>
        <c:crosses val="autoZero"/>
        <c:auto val="1"/>
        <c:lblAlgn val="ctr"/>
        <c:lblOffset val="100"/>
        <c:noMultiLvlLbl val="0"/>
      </c:catAx>
      <c:valAx>
        <c:axId val="202016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20160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89407584559207E-2"/>
          <c:y val="0.15451638309452057"/>
          <c:w val="0.88375704616880302"/>
          <c:h val="0.8056006419791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DCE!$A$4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AD03456D-08F4-41FA-8FA2-2B18283B1481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ECDDC054-D568-4BBE-8498-280DD1938B9A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0F31930E-95A9-4289-9744-758DD66E55F3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7.0442385949062497E-3"/>
                  <c:y val="-3.058103975535168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 </a:t>
                    </a:r>
                    <a:fld id="{B66FDA9E-8CF9-4676-A0ED-92694DE11F46}" type="VALUE">
                      <a:rPr lang="en-US" smtClean="0"/>
                      <a:pPr/>
                      <a:t>[VALOR]</a:t>
                    </a:fld>
                    <a:endParaRPr lang="en-US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D8415BF8-6822-4DB5-9503-1A14CE06B925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DCE!$B$3:$F$3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 SIN COMPROMETER ($) </c:v>
                </c:pt>
              </c:strCache>
            </c:strRef>
          </c:cat>
          <c:val>
            <c:numRef>
              <c:f>DCE!$B$4:$F$4</c:f>
              <c:numCache>
                <c:formatCode>#,##0</c:formatCode>
                <c:ptCount val="5"/>
                <c:pt idx="0">
                  <c:v>12044.595069000001</c:v>
                </c:pt>
                <c:pt idx="1">
                  <c:v>9252.9985039999992</c:v>
                </c:pt>
                <c:pt idx="2">
                  <c:v>9231.5648000000001</c:v>
                </c:pt>
                <c:pt idx="3">
                  <c:v>9231.5648000000001</c:v>
                </c:pt>
                <c:pt idx="4">
                  <c:v>2791.5965650000016</c:v>
                </c:pt>
              </c:numCache>
            </c:numRef>
          </c:val>
        </c:ser>
        <c:ser>
          <c:idx val="1"/>
          <c:order val="1"/>
          <c:tx>
            <c:strRef>
              <c:f>DCE!$A$5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FB650ABF-EB3A-4FA8-809D-DF40E01E7402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EBA8A885-E840-45EE-ACFC-510F6A598E6B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9D294E8D-241A-45FA-9887-B2E57CE19ED4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619E7FE0-E3EC-4D83-B498-97B966292AFA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24182B21-FF82-45A8-A02D-DED3FA457370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DCE!$B$3:$F$3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 SIN COMPROMETER ($) </c:v>
                </c:pt>
              </c:strCache>
            </c:strRef>
          </c:cat>
          <c:val>
            <c:numRef>
              <c:f>DCE!$B$5:$F$5</c:f>
              <c:numCache>
                <c:formatCode>#,##0</c:formatCode>
                <c:ptCount val="5"/>
                <c:pt idx="0">
                  <c:v>1859.934931</c:v>
                </c:pt>
                <c:pt idx="1">
                  <c:v>1649.752358</c:v>
                </c:pt>
                <c:pt idx="2">
                  <c:v>1313.3302000000001</c:v>
                </c:pt>
                <c:pt idx="3">
                  <c:v>1313.3302000000001</c:v>
                </c:pt>
                <c:pt idx="4">
                  <c:v>210.18257300000005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538000"/>
        <c:axId val="2112536912"/>
      </c:barChart>
      <c:lineChart>
        <c:grouping val="standard"/>
        <c:varyColors val="0"/>
        <c:ser>
          <c:idx val="2"/>
          <c:order val="2"/>
          <c:tx>
            <c:strRef>
              <c:f>DCE!$A$6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D8F80630-0641-4D20-8F27-BB399A96A656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41296619-806D-4219-AD1E-4A9833BD6C79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BF573093-5458-4ACC-B300-0AA3877A1B49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 </a:t>
                    </a:r>
                    <a:fld id="{BCD53006-DF9E-49B6-8AD7-D6629D199E98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8.4531417803330264E-3"/>
                  <c:y val="4.28135760552865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$545</a:t>
                    </a:r>
                    <a:endParaRPr lang="en-US" dirty="0"/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632013856849304E-2"/>
                      <c:h val="4.9753425317248183E-2"/>
                    </c:manualLayout>
                  </c15:layout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DCE!$B$3:$F$3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 SIN COMPROMETER ($) </c:v>
                </c:pt>
              </c:strCache>
            </c:strRef>
          </c:cat>
          <c:val>
            <c:numRef>
              <c:f>DCE!$B$6:$F$6</c:f>
              <c:numCache>
                <c:formatCode>#,##0</c:formatCode>
                <c:ptCount val="5"/>
                <c:pt idx="0">
                  <c:v>4072</c:v>
                </c:pt>
                <c:pt idx="1">
                  <c:v>3526.5086139999999</c:v>
                </c:pt>
                <c:pt idx="2">
                  <c:v>2540.1826430000001</c:v>
                </c:pt>
                <c:pt idx="3">
                  <c:v>2540.1826430000001</c:v>
                </c:pt>
                <c:pt idx="4">
                  <c:v>545.49138600000015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2538000"/>
        <c:axId val="2112536912"/>
      </c:lineChart>
      <c:catAx>
        <c:axId val="211253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112536912"/>
        <c:crosses val="autoZero"/>
        <c:auto val="1"/>
        <c:lblAlgn val="ctr"/>
        <c:lblOffset val="100"/>
        <c:noMultiLvlLbl val="0"/>
      </c:catAx>
      <c:valAx>
        <c:axId val="211253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1253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719676523577146"/>
          <c:y val="3.0131825117216467E-2"/>
          <c:w val="0.72435812751801631"/>
          <c:h val="0.71531831242798671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2535824"/>
        <c:axId val="2112537456"/>
        <c:axId val="0"/>
      </c:bar3DChart>
      <c:catAx>
        <c:axId val="211253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112537456"/>
        <c:crosses val="autoZero"/>
        <c:auto val="1"/>
        <c:lblAlgn val="ctr"/>
        <c:lblOffset val="100"/>
        <c:noMultiLvlLbl val="0"/>
      </c:catAx>
      <c:valAx>
        <c:axId val="211253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  <c:crossAx val="21125358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9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700">
          <a:latin typeface="Arial" panose="020B0604020202020204" pitchFamily="34" charset="0"/>
          <a:cs typeface="Arial" panose="020B0604020202020204" pitchFamily="34" charset="0"/>
        </a:defRPr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gradFill>
          <a:gsLst>
            <a:gs pos="94000">
              <a:schemeClr val="bg1">
                <a:lumMod val="75000"/>
              </a:schemeClr>
            </a:gs>
            <a:gs pos="15000">
              <a:schemeClr val="bg1">
                <a:lumMod val="95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/>
        <a:sp3d/>
      </c:spPr>
    </c:sideWall>
    <c:backWall>
      <c:thickness val="0"/>
      <c:spPr>
        <a:gradFill>
          <a:gsLst>
            <a:gs pos="94000">
              <a:schemeClr val="bg1"/>
            </a:gs>
            <a:gs pos="15000">
              <a:schemeClr val="bg1">
                <a:lumMod val="95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16200000" scaled="0"/>
        </a:gradFill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7188735783027124"/>
          <c:y val="0.14461531468131889"/>
          <c:w val="0.70072375328083991"/>
          <c:h val="0.605182836487471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Hoja1!$A$6</c:f>
              <c:strCache>
                <c:ptCount val="1"/>
                <c:pt idx="0">
                  <c:v>VICEMINISTERIO DE COMERCIO EXTERIOR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Hoja1!$B$5:$H$5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OBLIGACIÓN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Hoja1!$B$6:$H$6</c:f>
              <c:numCache>
                <c:formatCode>#,##0</c:formatCode>
                <c:ptCount val="7"/>
                <c:pt idx="0">
                  <c:v>8189</c:v>
                </c:pt>
                <c:pt idx="1">
                  <c:v>450</c:v>
                </c:pt>
                <c:pt idx="2">
                  <c:v>7739</c:v>
                </c:pt>
                <c:pt idx="3">
                  <c:v>6867.24</c:v>
                </c:pt>
                <c:pt idx="4">
                  <c:v>4862.5670319999999</c:v>
                </c:pt>
                <c:pt idx="5">
                  <c:v>4841.2887929999997</c:v>
                </c:pt>
                <c:pt idx="6">
                  <c:v>871.75673900000004</c:v>
                </c:pt>
              </c:numCache>
            </c:numRef>
          </c:val>
        </c:ser>
        <c:ser>
          <c:idx val="1"/>
          <c:order val="1"/>
          <c:tx>
            <c:strRef>
              <c:f>Hoja1!$A$7</c:f>
              <c:strCache>
                <c:ptCount val="1"/>
                <c:pt idx="0">
                  <c:v>VICEMINISTERIO DE DESARROLLO EMPRESARIAL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Hoja1!$B$5:$H$5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OBLIGACIÓN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Hoja1!$B$7:$H$7</c:f>
              <c:numCache>
                <c:formatCode>#,##0</c:formatCode>
                <c:ptCount val="7"/>
                <c:pt idx="0">
                  <c:v>54021</c:v>
                </c:pt>
                <c:pt idx="1">
                  <c:v>1162</c:v>
                </c:pt>
                <c:pt idx="2">
                  <c:v>52859</c:v>
                </c:pt>
                <c:pt idx="3">
                  <c:v>51556.873762000003</c:v>
                </c:pt>
                <c:pt idx="4">
                  <c:v>25953.698187999998</c:v>
                </c:pt>
                <c:pt idx="5">
                  <c:v>25911.052761999999</c:v>
                </c:pt>
                <c:pt idx="6">
                  <c:v>1302.1262369999999</c:v>
                </c:pt>
              </c:numCache>
            </c:numRef>
          </c:val>
        </c:ser>
        <c:ser>
          <c:idx val="2"/>
          <c:order val="2"/>
          <c:tx>
            <c:strRef>
              <c:f>Hoja1!$A$8</c:f>
              <c:strCache>
                <c:ptCount val="1"/>
                <c:pt idx="0">
                  <c:v>VICEMINISTERIO DE TURISMO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bg1">
                  <a:lumMod val="85000"/>
                </a:schemeClr>
              </a:solidFill>
            </a:ln>
            <a:effectLst/>
            <a:sp3d>
              <a:contourClr>
                <a:schemeClr val="bg1">
                  <a:lumMod val="85000"/>
                </a:schemeClr>
              </a:contourClr>
            </a:sp3d>
          </c:spPr>
          <c:invertIfNegative val="0"/>
          <c:cat>
            <c:strRef>
              <c:f>Hoja1!$B$5:$H$5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OBLIGACIÓN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Hoja1!$B$8:$H$8</c:f>
              <c:numCache>
                <c:formatCode>#,##0</c:formatCode>
                <c:ptCount val="7"/>
                <c:pt idx="0">
                  <c:v>56200</c:v>
                </c:pt>
                <c:pt idx="1">
                  <c:v>1988</c:v>
                </c:pt>
                <c:pt idx="2">
                  <c:v>54212</c:v>
                </c:pt>
                <c:pt idx="3">
                  <c:v>53965.515852999997</c:v>
                </c:pt>
                <c:pt idx="4">
                  <c:v>5254.6221450000003</c:v>
                </c:pt>
                <c:pt idx="5">
                  <c:v>5254.6221450000003</c:v>
                </c:pt>
                <c:pt idx="6">
                  <c:v>246.48414600000001</c:v>
                </c:pt>
              </c:numCache>
            </c:numRef>
          </c:val>
        </c:ser>
        <c:ser>
          <c:idx val="3"/>
          <c:order val="3"/>
          <c:tx>
            <c:strRef>
              <c:f>Hoja1!$A$9</c:f>
              <c:strCache>
                <c:ptCount val="1"/>
                <c:pt idx="0">
                  <c:v>SECRETARIA GENERAL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Hoja1!$B$5:$H$5</c:f>
              <c:strCache>
                <c:ptCount val="7"/>
                <c:pt idx="0">
                  <c:v>APR. VIGENTE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OBLIGACIÓN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Hoja1!$B$9:$H$9</c:f>
              <c:numCache>
                <c:formatCode>#,##0</c:formatCode>
                <c:ptCount val="7"/>
                <c:pt idx="0">
                  <c:v>3127</c:v>
                </c:pt>
                <c:pt idx="1">
                  <c:v>200</c:v>
                </c:pt>
                <c:pt idx="2">
                  <c:v>2927</c:v>
                </c:pt>
                <c:pt idx="3">
                  <c:v>2409.6673839999999</c:v>
                </c:pt>
                <c:pt idx="4">
                  <c:v>1624.1901290000001</c:v>
                </c:pt>
                <c:pt idx="5">
                  <c:v>1608.0323089999999</c:v>
                </c:pt>
                <c:pt idx="6">
                  <c:v>517.33261500000003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2544528"/>
        <c:axId val="2112541264"/>
        <c:axId val="0"/>
      </c:bar3DChart>
      <c:catAx>
        <c:axId val="2112544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12541264"/>
        <c:crosses val="autoZero"/>
        <c:auto val="1"/>
        <c:lblAlgn val="ctr"/>
        <c:lblOffset val="100"/>
        <c:noMultiLvlLbl val="0"/>
      </c:catAx>
      <c:valAx>
        <c:axId val="2112541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1125445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solidFill>
          <a:schemeClr val="bg1">
            <a:lumMod val="95000"/>
          </a:schemeClr>
        </a:solidFill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0169891325048243E-3"/>
          <c:y val="1.9182342734487406E-2"/>
          <c:w val="0.99223198800756474"/>
          <c:h val="0.101427826646907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ln>
                <a:solidFill>
                  <a:schemeClr val="tx1"/>
                </a:solidFill>
              </a:ln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gradFill>
      <a:gsLst>
        <a:gs pos="94000">
          <a:schemeClr val="bg1">
            <a:lumMod val="85000"/>
          </a:schemeClr>
        </a:gs>
        <a:gs pos="15000">
          <a:schemeClr val="bg1">
            <a:lumMod val="95000"/>
          </a:schemeClr>
        </a:gs>
        <a:gs pos="0">
          <a:schemeClr val="accent3">
            <a:lumMod val="20000"/>
            <a:lumOff val="80000"/>
          </a:schemeClr>
        </a:gs>
      </a:gsLst>
      <a:lin ang="16200000" scaled="0"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6274" y="2488407"/>
            <a:ext cx="81400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EJECUCIÓN PRESUPUESTAL ACUMULADA </a:t>
            </a:r>
            <a:r>
              <a:rPr lang="en-US" sz="2000" b="1" dirty="0" smtClean="0">
                <a:solidFill>
                  <a:srgbClr val="FF6600"/>
                </a:solidFill>
                <a:latin typeface="Century Gothic"/>
                <a:cs typeface="Century Gothic"/>
              </a:rPr>
              <a:t>SECCIÓN 3501 MINISTERIO DE COMERCIO INDUSTRIA Y TURISMO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1752" y="3701231"/>
            <a:ext cx="2704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 descr="logoseditables-01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33891" y="4398214"/>
            <a:ext cx="3478628" cy="74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9382" y="263137"/>
            <a:ext cx="8645235" cy="690734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MINISTERIO DE COMERCIO INDUSTRIA Y TURISMO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CON CORTE AL 31 DE OCTUBRE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391401" y="4799541"/>
            <a:ext cx="117763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de Pesos ($)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53676"/>
              </p:ext>
            </p:extLst>
          </p:nvPr>
        </p:nvGraphicFramePr>
        <p:xfrm>
          <a:off x="249382" y="953870"/>
          <a:ext cx="8645235" cy="404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UNIDAD EJECUTORA 3501-01 GESTIÓN GENERAL </a:t>
            </a:r>
            <a:r>
              <a:rPr lang="en-US" sz="1100" b="1" dirty="0" smtClean="0">
                <a:solidFill>
                  <a:schemeClr val="bg1"/>
                </a:solidFill>
              </a:rPr>
              <a:t>CON </a:t>
            </a:r>
            <a:r>
              <a:rPr lang="en-US" sz="1100" b="1" dirty="0" smtClean="0">
                <a:solidFill>
                  <a:schemeClr val="bg1"/>
                </a:solidFill>
              </a:rPr>
              <a:t>CORTE AL 31 DE OCTUBRE 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713853"/>
              </p:ext>
            </p:extLst>
          </p:nvPr>
        </p:nvGraphicFramePr>
        <p:xfrm>
          <a:off x="124990" y="98676"/>
          <a:ext cx="8861128" cy="4203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entágono 1"/>
          <p:cNvSpPr/>
          <p:nvPr/>
        </p:nvSpPr>
        <p:spPr>
          <a:xfrm>
            <a:off x="7840980" y="518160"/>
            <a:ext cx="1145138" cy="49530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EJECUTADO 69,63%</a:t>
            </a:r>
            <a:endParaRPr lang="es-CO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7360920" y="4302285"/>
            <a:ext cx="14782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 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1" y="4569619"/>
            <a:ext cx="8991600" cy="563403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UNIDAD EJECUTORA 3501-02 DIRECCIÓN GENERAL DE COMERCIO EXTERIOR  CON CORTE AL 31 DE OCTUBRE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3" name="Pentágono 2"/>
          <p:cNvSpPr/>
          <p:nvPr/>
        </p:nvSpPr>
        <p:spPr>
          <a:xfrm>
            <a:off x="7863840" y="169068"/>
            <a:ext cx="1013460" cy="442913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</a:t>
            </a:r>
            <a:r>
              <a:rPr lang="es-CO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jecutado 72,79%</a:t>
            </a:r>
            <a:endParaRPr lang="es-CO" sz="9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287203"/>
              </p:ext>
            </p:extLst>
          </p:nvPr>
        </p:nvGraphicFramePr>
        <p:xfrm>
          <a:off x="-1" y="0"/>
          <a:ext cx="9166861" cy="4415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52401" y="4407694"/>
            <a:ext cx="1173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6" name="CuadroTexto 5"/>
          <p:cNvSpPr txBox="1"/>
          <p:nvPr/>
        </p:nvSpPr>
        <p:spPr>
          <a:xfrm>
            <a:off x="64294" y="4407694"/>
            <a:ext cx="1177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de Pesos ($)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rgbClr val="FF6600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GRÁFICA EJECUCIÓN PRESUPUESTAL ACUMULADA - GASTOS DE </a:t>
            </a:r>
            <a:r>
              <a:rPr lang="en-US" sz="1100" b="1" smtClean="0">
                <a:solidFill>
                  <a:schemeClr val="bg1"/>
                </a:solidFill>
              </a:rPr>
              <a:t>INVERSIÓN </a:t>
            </a:r>
            <a:r>
              <a:rPr lang="en-US" sz="1100" b="1" smtClean="0">
                <a:solidFill>
                  <a:schemeClr val="bg1"/>
                </a:solidFill>
              </a:rPr>
              <a:t>CON CORTE A </a:t>
            </a:r>
            <a:r>
              <a:rPr lang="en-US" sz="1100" b="1" smtClean="0">
                <a:solidFill>
                  <a:schemeClr val="bg1"/>
                </a:solidFill>
              </a:rPr>
              <a:t>OCTUBRE </a:t>
            </a:r>
            <a:r>
              <a:rPr lang="en-US" sz="1100" b="1" dirty="0" smtClean="0">
                <a:solidFill>
                  <a:schemeClr val="bg1"/>
                </a:solidFill>
              </a:rPr>
              <a:t>31 DE 2018</a:t>
            </a:r>
            <a:endParaRPr lang="en-US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561914"/>
              </p:ext>
            </p:extLst>
          </p:nvPr>
        </p:nvGraphicFramePr>
        <p:xfrm>
          <a:off x="60512" y="64294"/>
          <a:ext cx="9022976" cy="4521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7833360" y="4503420"/>
            <a:ext cx="131064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145817"/>
              </p:ext>
            </p:extLst>
          </p:nvPr>
        </p:nvGraphicFramePr>
        <p:xfrm>
          <a:off x="0" y="0"/>
          <a:ext cx="9144000" cy="4707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133</Words>
  <Application>Microsoft Office PowerPoint</Application>
  <PresentationFormat>Presentación en pantalla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76</cp:revision>
  <cp:lastPrinted>2018-11-07T16:21:38Z</cp:lastPrinted>
  <dcterms:created xsi:type="dcterms:W3CDTF">2018-08-19T21:08:29Z</dcterms:created>
  <dcterms:modified xsi:type="dcterms:W3CDTF">2018-11-07T17:48:12Z</dcterms:modified>
</cp:coreProperties>
</file>