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62" r:id="rId3"/>
    <p:sldId id="266" r:id="rId4"/>
    <p:sldId id="267" r:id="rId5"/>
    <p:sldId id="268" r:id="rId6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D7C9168-B509-4D4C-AC8D-5BE167C7530D}">
          <p14:sldIdLst>
            <p14:sldId id="256"/>
            <p14:sldId id="262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504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84" autoAdjust="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246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NOVIEMBRE%2030%20DE%202018\GRAFICA%20NOVIEMBRE%2030%20DE%202018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NOVIEMBRE%2030%20DE%202018\GRAFICA%20NOVIEMBRE%2030%20DE%202018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NOVIEMBRE%2030%20DE%202018\GRAFICA%20NOVIEMBRE%2030%20DE%202018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SEPTIEMBRE\GRAFICA%20SECCI&#211;N%2030%20DE%20SEPTIEMBRE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RAFAEL%20CHAVARRO%20(WEB%20NOVIEMBRE%20)\GASTOS%20DE%20INVERSI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MINCIT!$A$17</c:f>
              <c:strCache>
                <c:ptCount val="1"/>
                <c:pt idx="0">
                  <c:v>FUNCIONAMIENTO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MINCIT!$B$16:$H$16</c:f>
              <c:strCache>
                <c:ptCount val="7"/>
                <c:pt idx="0">
                  <c:v>APROPIACIÓN  VIGENTE($)</c:v>
                </c:pt>
                <c:pt idx="1">
                  <c:v>APLAZAMIENTOS</c:v>
                </c:pt>
                <c:pt idx="2">
                  <c:v>APR. VIGENTE DESPUES DE APLAZAMIENTOS </c:v>
                </c:pt>
                <c:pt idx="3">
                  <c:v>COMPROMISOS      ($)</c:v>
                </c:pt>
                <c:pt idx="4">
                  <c:v>OBLIGACIONES        ($)</c:v>
                </c:pt>
                <c:pt idx="5">
                  <c:v>   PAGOS                         ($)</c:v>
                </c:pt>
                <c:pt idx="6">
                  <c:v>APROPIACIÓN SIN COMPROMETER ($)</c:v>
                </c:pt>
              </c:strCache>
            </c:strRef>
          </c:cat>
          <c:val>
            <c:numRef>
              <c:f>MINCIT!$B$17:$H$17</c:f>
              <c:numCache>
                <c:formatCode>#,##0</c:formatCode>
                <c:ptCount val="7"/>
                <c:pt idx="0">
                  <c:v>366776.64159800002</c:v>
                </c:pt>
                <c:pt idx="1">
                  <c:v>3300</c:v>
                </c:pt>
                <c:pt idx="2">
                  <c:v>363476.64159800002</c:v>
                </c:pt>
                <c:pt idx="3">
                  <c:v>341362.99200700002</c:v>
                </c:pt>
                <c:pt idx="4">
                  <c:v>331746.025708</c:v>
                </c:pt>
                <c:pt idx="5">
                  <c:v>314997.32534099999</c:v>
                </c:pt>
                <c:pt idx="6">
                  <c:v>22113.649590999994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981905408"/>
        <c:axId val="-981904864"/>
      </c:barChart>
      <c:lineChart>
        <c:grouping val="standard"/>
        <c:varyColors val="0"/>
        <c:ser>
          <c:idx val="1"/>
          <c:order val="1"/>
          <c:tx>
            <c:strRef>
              <c:f>MINCIT!$A$18</c:f>
              <c:strCache>
                <c:ptCount val="1"/>
                <c:pt idx="0">
                  <c:v>INVERSION </c:v>
                </c:pt>
              </c:strCache>
            </c:strRef>
          </c:tx>
          <c:spPr>
            <a:ln w="28575" cap="rnd">
              <a:solidFill>
                <a:schemeClr val="tx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MINCIT!$B$16:$H$16</c:f>
              <c:strCache>
                <c:ptCount val="7"/>
                <c:pt idx="0">
                  <c:v>APROPIACIÓN  VIGENTE($)</c:v>
                </c:pt>
                <c:pt idx="1">
                  <c:v>APLAZAMIENTOS</c:v>
                </c:pt>
                <c:pt idx="2">
                  <c:v>APR. VIGENTE DESPUES DE APLAZAMIENTOS </c:v>
                </c:pt>
                <c:pt idx="3">
                  <c:v>COMPROMISOS      ($)</c:v>
                </c:pt>
                <c:pt idx="4">
                  <c:v>OBLIGACIONES        ($)</c:v>
                </c:pt>
                <c:pt idx="5">
                  <c:v>   PAGOS                         ($)</c:v>
                </c:pt>
                <c:pt idx="6">
                  <c:v>APROPIACIÓN SIN COMPROMETER ($)</c:v>
                </c:pt>
              </c:strCache>
            </c:strRef>
          </c:cat>
          <c:val>
            <c:numRef>
              <c:f>MINCIT!$B$18:$H$18</c:f>
              <c:numCache>
                <c:formatCode>#,##0</c:formatCode>
                <c:ptCount val="7"/>
                <c:pt idx="0">
                  <c:v>121537</c:v>
                </c:pt>
                <c:pt idx="1">
                  <c:v>3800</c:v>
                </c:pt>
                <c:pt idx="2">
                  <c:v>117737</c:v>
                </c:pt>
                <c:pt idx="3">
                  <c:v>116152.421495</c:v>
                </c:pt>
                <c:pt idx="4">
                  <c:v>47237.683915000001</c:v>
                </c:pt>
                <c:pt idx="5">
                  <c:v>47237.683914000001</c:v>
                </c:pt>
                <c:pt idx="6">
                  <c:v>1584.5785049999977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981905408"/>
        <c:axId val="-981904864"/>
      </c:lineChart>
      <c:catAx>
        <c:axId val="-98190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981904864"/>
        <c:crosses val="autoZero"/>
        <c:auto val="1"/>
        <c:lblAlgn val="ctr"/>
        <c:lblOffset val="100"/>
        <c:noMultiLvlLbl val="0"/>
      </c:catAx>
      <c:valAx>
        <c:axId val="-98190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9819054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'GESTIÓN GENERAL'!$A$6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'GESTIÓN GENERAL'!$B$5:$H$5</c:f>
              <c:strCache>
                <c:ptCount val="7"/>
                <c:pt idx="0">
                  <c:v>APR.  VIGENTE($)</c:v>
                </c:pt>
                <c:pt idx="1">
                  <c:v>APLAZAMIENTOS ($)</c:v>
                </c:pt>
                <c:pt idx="2">
                  <c:v>APR. VIGENTE DESPUES DE  APLAZAMIENTOS ($)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  <c:pt idx="6">
                  <c:v>APR. SIN COMPROMETER ($)</c:v>
                </c:pt>
              </c:strCache>
            </c:strRef>
          </c:cat>
          <c:val>
            <c:numRef>
              <c:f>'GESTIÓN GENERAL'!$B$6:$H$6</c:f>
              <c:numCache>
                <c:formatCode>General</c:formatCode>
                <c:ptCount val="7"/>
                <c:pt idx="0" formatCode="#,##0">
                  <c:v>44910</c:v>
                </c:pt>
                <c:pt idx="2" formatCode="#,##0">
                  <c:v>44910</c:v>
                </c:pt>
                <c:pt idx="3" formatCode="#,##0">
                  <c:v>40522.323101000002</c:v>
                </c:pt>
                <c:pt idx="4" formatCode="#,##0">
                  <c:v>39227.703039</c:v>
                </c:pt>
                <c:pt idx="5" formatCode="#,##0">
                  <c:v>38995.512813000001</c:v>
                </c:pt>
                <c:pt idx="6" formatCode="#,##0">
                  <c:v>4387.6768989999982</c:v>
                </c:pt>
              </c:numCache>
            </c:numRef>
          </c:val>
        </c:ser>
        <c:ser>
          <c:idx val="1"/>
          <c:order val="1"/>
          <c:tx>
            <c:strRef>
              <c:f>'GESTIÓN GENERAL'!$A$7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'GESTIÓN GENERAL'!$B$5:$H$5</c:f>
              <c:strCache>
                <c:ptCount val="7"/>
                <c:pt idx="0">
                  <c:v>APR.  VIGENTE($)</c:v>
                </c:pt>
                <c:pt idx="1">
                  <c:v>APLAZAMIENTOS ($)</c:v>
                </c:pt>
                <c:pt idx="2">
                  <c:v>APR. VIGENTE DESPUES DE  APLAZAMIENTOS ($)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  <c:pt idx="6">
                  <c:v>APR. SIN COMPROMETER ($)</c:v>
                </c:pt>
              </c:strCache>
            </c:strRef>
          </c:cat>
          <c:val>
            <c:numRef>
              <c:f>'GESTIÓN GENERAL'!$B$7:$H$7</c:f>
              <c:numCache>
                <c:formatCode>General</c:formatCode>
                <c:ptCount val="7"/>
                <c:pt idx="0" formatCode="#,##0">
                  <c:v>30246.571427999999</c:v>
                </c:pt>
                <c:pt idx="2" formatCode="#,##0">
                  <c:v>30246.571427999999</c:v>
                </c:pt>
                <c:pt idx="3" formatCode="#,##0">
                  <c:v>29082.075171</c:v>
                </c:pt>
                <c:pt idx="4" formatCode="#,##0">
                  <c:v>27730.151886</c:v>
                </c:pt>
                <c:pt idx="5" formatCode="#,##0">
                  <c:v>27375.477969</c:v>
                </c:pt>
                <c:pt idx="6" formatCode="#,##0">
                  <c:v>1164.4962569999989</c:v>
                </c:pt>
              </c:numCache>
            </c:numRef>
          </c:val>
        </c:ser>
        <c:ser>
          <c:idx val="2"/>
          <c:order val="2"/>
          <c:tx>
            <c:strRef>
              <c:f>'GESTIÓN GENERAL'!$A$8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'GESTIÓN GENERAL'!$B$5:$H$5</c:f>
              <c:strCache>
                <c:ptCount val="7"/>
                <c:pt idx="0">
                  <c:v>APR.  VIGENTE($)</c:v>
                </c:pt>
                <c:pt idx="1">
                  <c:v>APLAZAMIENTOS ($)</c:v>
                </c:pt>
                <c:pt idx="2">
                  <c:v>APR. VIGENTE DESPUES DE  APLAZAMIENTOS ($)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  <c:pt idx="6">
                  <c:v>APR. SIN COMPROMETER ($)</c:v>
                </c:pt>
              </c:strCache>
            </c:strRef>
          </c:cat>
          <c:val>
            <c:numRef>
              <c:f>'GESTIÓN GENERAL'!$B$8:$H$8</c:f>
              <c:numCache>
                <c:formatCode>#,##0</c:formatCode>
                <c:ptCount val="7"/>
                <c:pt idx="0">
                  <c:v>83797.832074000005</c:v>
                </c:pt>
                <c:pt idx="1">
                  <c:v>3300</c:v>
                </c:pt>
                <c:pt idx="2">
                  <c:v>80497.832074000005</c:v>
                </c:pt>
                <c:pt idx="3">
                  <c:v>65461.271174000001</c:v>
                </c:pt>
                <c:pt idx="4">
                  <c:v>65439.746654000002</c:v>
                </c:pt>
                <c:pt idx="5">
                  <c:v>65439.159648000001</c:v>
                </c:pt>
                <c:pt idx="6">
                  <c:v>15036.560900000004</c:v>
                </c:pt>
              </c:numCache>
            </c:numRef>
          </c:val>
        </c:ser>
        <c:ser>
          <c:idx val="3"/>
          <c:order val="3"/>
          <c:tx>
            <c:strRef>
              <c:f>'GESTIÓN GENERAL'!$A$9</c:f>
              <c:strCache>
                <c:ptCount val="1"/>
                <c:pt idx="0">
                  <c:v>Transferencias Capital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'GESTIÓN GENERAL'!$B$5:$H$5</c:f>
              <c:strCache>
                <c:ptCount val="7"/>
                <c:pt idx="0">
                  <c:v>APR.  VIGENTE($)</c:v>
                </c:pt>
                <c:pt idx="1">
                  <c:v>APLAZAMIENTOS ($)</c:v>
                </c:pt>
                <c:pt idx="2">
                  <c:v>APR. VIGENTE DESPUES DE  APLAZAMIENTOS ($)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  <c:pt idx="6">
                  <c:v>APR. SIN COMPROMETER ($)</c:v>
                </c:pt>
              </c:strCache>
            </c:strRef>
          </c:cat>
          <c:val>
            <c:numRef>
              <c:f>'GESTIÓN GENERAL'!$B$9:$H$9</c:f>
              <c:numCache>
                <c:formatCode>General</c:formatCode>
                <c:ptCount val="7"/>
                <c:pt idx="0" formatCode="#,##0">
                  <c:v>193917.70809599999</c:v>
                </c:pt>
                <c:pt idx="2" formatCode="#,##0">
                  <c:v>193917.70809599999</c:v>
                </c:pt>
                <c:pt idx="3" formatCode="#,##0">
                  <c:v>193917.70809599999</c:v>
                </c:pt>
                <c:pt idx="4" formatCode="#,##0">
                  <c:v>187247.625176</c:v>
                </c:pt>
                <c:pt idx="5" formatCode="#,##0">
                  <c:v>171089.635656</c:v>
                </c:pt>
                <c:pt idx="6" formatCode="#,##0">
                  <c:v>0</c:v>
                </c:pt>
              </c:numCache>
            </c:numRef>
          </c:val>
        </c:ser>
        <c:ser>
          <c:idx val="4"/>
          <c:order val="4"/>
          <c:tx>
            <c:strRef>
              <c:f>'GESTIÓN GENERAL'!$A$10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'GESTIÓN GENERAL'!$B$5:$H$5</c:f>
              <c:strCache>
                <c:ptCount val="7"/>
                <c:pt idx="0">
                  <c:v>APR.  VIGENTE($)</c:v>
                </c:pt>
                <c:pt idx="1">
                  <c:v>APLAZAMIENTOS ($)</c:v>
                </c:pt>
                <c:pt idx="2">
                  <c:v>APR. VIGENTE DESPUES DE  APLAZAMIENTOS ($)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  <c:pt idx="6">
                  <c:v>APR. SIN COMPROMETER ($)</c:v>
                </c:pt>
              </c:strCache>
            </c:strRef>
          </c:cat>
          <c:val>
            <c:numRef>
              <c:f>'GESTIÓN GENERAL'!$B$10:$H$10</c:f>
              <c:numCache>
                <c:formatCode>#,##0</c:formatCode>
                <c:ptCount val="7"/>
                <c:pt idx="0">
                  <c:v>117465</c:v>
                </c:pt>
                <c:pt idx="1">
                  <c:v>3800</c:v>
                </c:pt>
                <c:pt idx="2">
                  <c:v>113665</c:v>
                </c:pt>
                <c:pt idx="3">
                  <c:v>112579.226801</c:v>
                </c:pt>
                <c:pt idx="4">
                  <c:v>44266.316793999998</c:v>
                </c:pt>
                <c:pt idx="5">
                  <c:v>44266.316793999998</c:v>
                </c:pt>
                <c:pt idx="6">
                  <c:v>1085.7731990000029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81903776"/>
        <c:axId val="-896655344"/>
      </c:barChart>
      <c:catAx>
        <c:axId val="-98190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896655344"/>
        <c:crosses val="autoZero"/>
        <c:auto val="1"/>
        <c:lblAlgn val="ctr"/>
        <c:lblOffset val="100"/>
        <c:noMultiLvlLbl val="0"/>
      </c:catAx>
      <c:valAx>
        <c:axId val="-89665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9819037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8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80" baseline="0"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DCE!$A$8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DCE!$B$7:$F$7</c:f>
              <c:strCache>
                <c:ptCount val="5"/>
                <c:pt idx="0">
                  <c:v>APROPIACIÓN VIGENTE 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DCE!$B$8:$F$8</c:f>
              <c:numCache>
                <c:formatCode>#,##0</c:formatCode>
                <c:ptCount val="5"/>
                <c:pt idx="0">
                  <c:v>12044.595069000001</c:v>
                </c:pt>
                <c:pt idx="1">
                  <c:v>10669.915471</c:v>
                </c:pt>
                <c:pt idx="2">
                  <c:v>10654.922687</c:v>
                </c:pt>
                <c:pt idx="3">
                  <c:v>10651.662989</c:v>
                </c:pt>
                <c:pt idx="4">
                  <c:v>1374.6795970000001</c:v>
                </c:pt>
              </c:numCache>
            </c:numRef>
          </c:val>
        </c:ser>
        <c:ser>
          <c:idx val="1"/>
          <c:order val="1"/>
          <c:tx>
            <c:strRef>
              <c:f>DCE!$A$9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DCE!$B$7:$F$7</c:f>
              <c:strCache>
                <c:ptCount val="5"/>
                <c:pt idx="0">
                  <c:v>APROPIACIÓN VIGENTE 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DCE!$B$9:$F$9</c:f>
              <c:numCache>
                <c:formatCode>#,##0</c:formatCode>
                <c:ptCount val="5"/>
                <c:pt idx="0">
                  <c:v>1859.934931</c:v>
                </c:pt>
                <c:pt idx="1">
                  <c:v>1709.6989000000001</c:v>
                </c:pt>
                <c:pt idx="2">
                  <c:v>1445.8762630000001</c:v>
                </c:pt>
                <c:pt idx="3">
                  <c:v>1445.8762630000001</c:v>
                </c:pt>
                <c:pt idx="4">
                  <c:v>150.235938</c:v>
                </c:pt>
              </c:numCache>
            </c:numRef>
          </c:val>
        </c:ser>
        <c:ser>
          <c:idx val="2"/>
          <c:order val="2"/>
          <c:tx>
            <c:strRef>
              <c:f>DCE!$A$10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DCE!$B$7:$F$7</c:f>
              <c:strCache>
                <c:ptCount val="5"/>
                <c:pt idx="0">
                  <c:v>APROPIACIÓN VIGENTE 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DCE!$B$10:$F$10</c:f>
              <c:numCache>
                <c:formatCode>#,##0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DCE!$A$11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DCE!$B$7:$F$7</c:f>
              <c:strCache>
                <c:ptCount val="5"/>
                <c:pt idx="0">
                  <c:v>APROPIACIÓN VIGENTE 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DCE!$B$11:$F$11</c:f>
              <c:numCache>
                <c:formatCode>#,##0</c:formatCode>
                <c:ptCount val="5"/>
                <c:pt idx="0">
                  <c:v>4072</c:v>
                </c:pt>
                <c:pt idx="1">
                  <c:v>3573.1946939999998</c:v>
                </c:pt>
                <c:pt idx="2">
                  <c:v>2971.3671199999999</c:v>
                </c:pt>
                <c:pt idx="3">
                  <c:v>2971.3671199999999</c:v>
                </c:pt>
                <c:pt idx="4">
                  <c:v>498.80530499999998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896652080"/>
        <c:axId val="-896641744"/>
        <c:axId val="0"/>
      </c:bar3DChart>
      <c:catAx>
        <c:axId val="-89665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896641744"/>
        <c:crosses val="autoZero"/>
        <c:auto val="1"/>
        <c:lblAlgn val="ctr"/>
        <c:lblOffset val="100"/>
        <c:noMultiLvlLbl val="0"/>
      </c:catAx>
      <c:valAx>
        <c:axId val="-896641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896652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3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719676523577146"/>
          <c:y val="3.0131825117216467E-2"/>
          <c:w val="0.72435812751801631"/>
          <c:h val="0.71531831242798671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896645552"/>
        <c:axId val="-896641200"/>
        <c:axId val="0"/>
      </c:bar3DChart>
      <c:catAx>
        <c:axId val="-89664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-896641200"/>
        <c:crosses val="autoZero"/>
        <c:auto val="1"/>
        <c:lblAlgn val="ctr"/>
        <c:lblOffset val="100"/>
        <c:noMultiLvlLbl val="0"/>
      </c:catAx>
      <c:valAx>
        <c:axId val="-896641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-8966455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69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</c:dTable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358649241009819"/>
          <c:y val="0.10928914711667721"/>
          <c:w val="0.81129323267581244"/>
          <c:h val="0.6902144331102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Hoja1!$A$5</c:f>
              <c:strCache>
                <c:ptCount val="1"/>
                <c:pt idx="0">
                  <c:v>VICEMINISTERIO DE COMERCIO EXTERIOR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Hoja1!$B$4:$H$4</c:f>
              <c:strCache>
                <c:ptCount val="7"/>
                <c:pt idx="0">
                  <c:v>APR. VIGENTE</c:v>
                </c:pt>
                <c:pt idx="1">
                  <c:v>APLAZAMIENTOS</c:v>
                </c:pt>
                <c:pt idx="2">
                  <c:v>APR.VIGENTE DESPUES DE APLAZAMIENTOS</c:v>
                </c:pt>
                <c:pt idx="3">
                  <c:v>COMPROMISO</c:v>
                </c:pt>
                <c:pt idx="4">
                  <c:v>OBLIGACION</c:v>
                </c:pt>
                <c:pt idx="5">
                  <c:v>PAGOS</c:v>
                </c:pt>
                <c:pt idx="6">
                  <c:v>APR. SIN COMPROMETER</c:v>
                </c:pt>
              </c:strCache>
            </c:strRef>
          </c:cat>
          <c:val>
            <c:numRef>
              <c:f>Hoja1!$B$5:$H$5</c:f>
              <c:numCache>
                <c:formatCode>#,##0</c:formatCode>
                <c:ptCount val="7"/>
                <c:pt idx="0">
                  <c:v>8189</c:v>
                </c:pt>
                <c:pt idx="1">
                  <c:v>450</c:v>
                </c:pt>
                <c:pt idx="2">
                  <c:v>7739</c:v>
                </c:pt>
                <c:pt idx="3">
                  <c:v>6965.8433379999997</c:v>
                </c:pt>
                <c:pt idx="4">
                  <c:v>5636.6149580000001</c:v>
                </c:pt>
                <c:pt idx="5">
                  <c:v>5636.6149580000001</c:v>
                </c:pt>
                <c:pt idx="6">
                  <c:v>773.15666200000032</c:v>
                </c:pt>
              </c:numCache>
            </c:numRef>
          </c:val>
        </c:ser>
        <c:ser>
          <c:idx val="1"/>
          <c:order val="1"/>
          <c:tx>
            <c:strRef>
              <c:f>Hoja1!$A$6</c:f>
              <c:strCache>
                <c:ptCount val="1"/>
                <c:pt idx="0">
                  <c:v>VICEMINISTERIO DE DESARROLLO EMPRESARIAL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Hoja1!$B$4:$H$4</c:f>
              <c:strCache>
                <c:ptCount val="7"/>
                <c:pt idx="0">
                  <c:v>APR. VIGENTE</c:v>
                </c:pt>
                <c:pt idx="1">
                  <c:v>APLAZAMIENTOS</c:v>
                </c:pt>
                <c:pt idx="2">
                  <c:v>APR.VIGENTE DESPUES DE APLAZAMIENTOS</c:v>
                </c:pt>
                <c:pt idx="3">
                  <c:v>COMPROMISO</c:v>
                </c:pt>
                <c:pt idx="4">
                  <c:v>OBLIGACION</c:v>
                </c:pt>
                <c:pt idx="5">
                  <c:v>PAGOS</c:v>
                </c:pt>
                <c:pt idx="6">
                  <c:v>APR. SIN COMPROMETER</c:v>
                </c:pt>
              </c:strCache>
            </c:strRef>
          </c:cat>
          <c:val>
            <c:numRef>
              <c:f>Hoja1!$B$6:$H$6</c:f>
              <c:numCache>
                <c:formatCode>#,##0</c:formatCode>
                <c:ptCount val="7"/>
                <c:pt idx="0">
                  <c:v>54021</c:v>
                </c:pt>
                <c:pt idx="1">
                  <c:v>1162</c:v>
                </c:pt>
                <c:pt idx="2">
                  <c:v>52859</c:v>
                </c:pt>
                <c:pt idx="3">
                  <c:v>52503.024794999998</c:v>
                </c:pt>
                <c:pt idx="4">
                  <c:v>34284.153426999997</c:v>
                </c:pt>
                <c:pt idx="5">
                  <c:v>34284.153426999997</c:v>
                </c:pt>
                <c:pt idx="6">
                  <c:v>355.97520500000246</c:v>
                </c:pt>
              </c:numCache>
            </c:numRef>
          </c:val>
        </c:ser>
        <c:ser>
          <c:idx val="2"/>
          <c:order val="2"/>
          <c:tx>
            <c:strRef>
              <c:f>Hoja1!$A$7</c:f>
              <c:strCache>
                <c:ptCount val="1"/>
                <c:pt idx="0">
                  <c:v>VICEMINISTERIO DE TURISMO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Hoja1!$B$4:$H$4</c:f>
              <c:strCache>
                <c:ptCount val="7"/>
                <c:pt idx="0">
                  <c:v>APR. VIGENTE</c:v>
                </c:pt>
                <c:pt idx="1">
                  <c:v>APLAZAMIENTOS</c:v>
                </c:pt>
                <c:pt idx="2">
                  <c:v>APR.VIGENTE DESPUES DE APLAZAMIENTOS</c:v>
                </c:pt>
                <c:pt idx="3">
                  <c:v>COMPROMISO</c:v>
                </c:pt>
                <c:pt idx="4">
                  <c:v>OBLIGACION</c:v>
                </c:pt>
                <c:pt idx="5">
                  <c:v>PAGOS</c:v>
                </c:pt>
                <c:pt idx="6">
                  <c:v>APR. SIN COMPROMETER</c:v>
                </c:pt>
              </c:strCache>
            </c:strRef>
          </c:cat>
          <c:val>
            <c:numRef>
              <c:f>Hoja1!$B$7:$H$7</c:f>
              <c:numCache>
                <c:formatCode>#,##0</c:formatCode>
                <c:ptCount val="7"/>
                <c:pt idx="0">
                  <c:v>56200</c:v>
                </c:pt>
                <c:pt idx="1">
                  <c:v>1988</c:v>
                </c:pt>
                <c:pt idx="2">
                  <c:v>54212</c:v>
                </c:pt>
                <c:pt idx="3">
                  <c:v>53968.292931999997</c:v>
                </c:pt>
                <c:pt idx="4">
                  <c:v>5533.477484</c:v>
                </c:pt>
                <c:pt idx="5">
                  <c:v>5533.477484</c:v>
                </c:pt>
                <c:pt idx="6">
                  <c:v>243.70706800000335</c:v>
                </c:pt>
              </c:numCache>
            </c:numRef>
          </c:val>
        </c:ser>
        <c:ser>
          <c:idx val="3"/>
          <c:order val="3"/>
          <c:tx>
            <c:strRef>
              <c:f>Hoja1!$A$8</c:f>
              <c:strCache>
                <c:ptCount val="1"/>
                <c:pt idx="0">
                  <c:v>SECRETARIA GENERAL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Hoja1!$B$4:$H$4</c:f>
              <c:strCache>
                <c:ptCount val="7"/>
                <c:pt idx="0">
                  <c:v>APR. VIGENTE</c:v>
                </c:pt>
                <c:pt idx="1">
                  <c:v>APLAZAMIENTOS</c:v>
                </c:pt>
                <c:pt idx="2">
                  <c:v>APR.VIGENTE DESPUES DE APLAZAMIENTOS</c:v>
                </c:pt>
                <c:pt idx="3">
                  <c:v>COMPROMISO</c:v>
                </c:pt>
                <c:pt idx="4">
                  <c:v>OBLIGACION</c:v>
                </c:pt>
                <c:pt idx="5">
                  <c:v>PAGOS</c:v>
                </c:pt>
                <c:pt idx="6">
                  <c:v>APR. SIN COMPROMETER</c:v>
                </c:pt>
              </c:strCache>
            </c:strRef>
          </c:cat>
          <c:val>
            <c:numRef>
              <c:f>Hoja1!$B$8:$H$8</c:f>
              <c:numCache>
                <c:formatCode>#,##0</c:formatCode>
                <c:ptCount val="7"/>
                <c:pt idx="0">
                  <c:v>3127</c:v>
                </c:pt>
                <c:pt idx="1">
                  <c:v>200</c:v>
                </c:pt>
                <c:pt idx="2">
                  <c:v>2927</c:v>
                </c:pt>
                <c:pt idx="3">
                  <c:v>2715.2604289999999</c:v>
                </c:pt>
                <c:pt idx="4">
                  <c:v>1783.4380450000001</c:v>
                </c:pt>
                <c:pt idx="5">
                  <c:v>1783.4380450000001</c:v>
                </c:pt>
                <c:pt idx="6">
                  <c:v>211.73957100000007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896644464"/>
        <c:axId val="-896640656"/>
        <c:axId val="0"/>
      </c:bar3DChart>
      <c:catAx>
        <c:axId val="-89664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896640656"/>
        <c:crosses val="autoZero"/>
        <c:auto val="1"/>
        <c:lblAlgn val="ctr"/>
        <c:lblOffset val="100"/>
        <c:noMultiLvlLbl val="0"/>
      </c:catAx>
      <c:valAx>
        <c:axId val="-89664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8966444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8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7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8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6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5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0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9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4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1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ONDO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"/>
            <a:ext cx="9144000" cy="514159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3D101-CCD3-384F-8C36-7B8F83543096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8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FF66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6274" y="2488407"/>
            <a:ext cx="8140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FF6600"/>
                </a:solidFill>
                <a:latin typeface="Century Gothic"/>
                <a:cs typeface="Century Gothic"/>
              </a:rPr>
              <a:t>EJECUCIÓN PRESUPUESTAL ACUMULADA </a:t>
            </a:r>
            <a:r>
              <a:rPr lang="en-US" sz="2000" b="1" dirty="0" smtClean="0">
                <a:solidFill>
                  <a:srgbClr val="FF6600"/>
                </a:solidFill>
                <a:latin typeface="Century Gothic"/>
                <a:cs typeface="Century Gothic"/>
              </a:rPr>
              <a:t>SECCIÓN 3501 MINISTERIO DE COMERCIO INDUSTRIA Y TURISMO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61752" y="3701231"/>
            <a:ext cx="2704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398214"/>
            <a:ext cx="9144000" cy="74528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1" name="Picture 10" descr="logoseditables-0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3891" y="4398214"/>
            <a:ext cx="3478628" cy="74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81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9382" y="263137"/>
            <a:ext cx="8645235" cy="690734"/>
          </a:xfrm>
          <a:prstGeom prst="rect">
            <a:avLst/>
          </a:prstGeom>
          <a:solidFill>
            <a:schemeClr val="tx2">
              <a:lumMod val="50000"/>
              <a:alpha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MINISTERIO DE COMERCIO INDUSTRIA Y TURISMO</a:t>
            </a:r>
          </a:p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GRÁFICA EJECUCIÓN PRESUPUESTAL ACUMULADA CON CORTE AL 30 DE NOVIEMBRE </a:t>
            </a:r>
          </a:p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DE 2018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391401" y="4799541"/>
            <a:ext cx="11776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/>
              <a:t>Millones </a:t>
            </a:r>
            <a:r>
              <a:rPr lang="es-CO" sz="80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CO" sz="700" dirty="0"/>
              <a:t> Pesos ($) 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7380517"/>
              </p:ext>
            </p:extLst>
          </p:nvPr>
        </p:nvGraphicFramePr>
        <p:xfrm>
          <a:off x="302608" y="953872"/>
          <a:ext cx="8361168" cy="3845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152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86274"/>
            <a:ext cx="9144000" cy="657225"/>
          </a:xfrm>
          <a:prstGeom prst="rect">
            <a:avLst/>
          </a:prstGeom>
          <a:solidFill>
            <a:srgbClr val="FF6600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GRÁFICA EJECUCIÓN PRESUPUESTAL ACUMULADA </a:t>
            </a:r>
          </a:p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UNIDAD EJECUTORA 3501-01 GESTIÓN GENERAL  CON CORTE AL 30 DE NOVIEMBRE DE 2018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 rot="10800000" flipV="1">
            <a:off x="7360920" y="4302285"/>
            <a:ext cx="1478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Millones de Pesos ($) </a:t>
            </a:r>
            <a:endParaRPr lang="es-CO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658721"/>
              </p:ext>
            </p:extLst>
          </p:nvPr>
        </p:nvGraphicFramePr>
        <p:xfrm>
          <a:off x="210509" y="364331"/>
          <a:ext cx="8492737" cy="3990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642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94" y="4407694"/>
            <a:ext cx="8711315" cy="671511"/>
          </a:xfrm>
          <a:prstGeom prst="rect">
            <a:avLst/>
          </a:prstGeom>
          <a:solidFill>
            <a:srgbClr val="FF6600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GRÁFICA EJECUCIÓN PRESUPUESTAL ACUMULADA </a:t>
            </a:r>
          </a:p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UNIDAD EJECUTORA 3501-02 DIRECCIÓN GENERAL DE COMERCIO EXTERIOR  CON CORTE AL 30 DE NOVIEMBRE DE 2018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604761" y="4213860"/>
            <a:ext cx="12725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Millones de Pesos ($)</a:t>
            </a:r>
            <a:endParaRPr lang="es-CO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040669"/>
              </p:ext>
            </p:extLst>
          </p:nvPr>
        </p:nvGraphicFramePr>
        <p:xfrm>
          <a:off x="309186" y="164461"/>
          <a:ext cx="8380903" cy="4243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0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4707731"/>
            <a:ext cx="9144000" cy="435769"/>
          </a:xfrm>
          <a:prstGeom prst="rect">
            <a:avLst/>
          </a:prstGeom>
          <a:solidFill>
            <a:srgbClr val="FF6600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GRÁFICA EJECUCIÓN PRESUPUESTAL ACUMULADA - GASTOS DE INVERSIÓN NOVIEMBRE 30 DE 2018</a:t>
            </a:r>
            <a:endParaRPr lang="en-US" sz="11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532182"/>
              </p:ext>
            </p:extLst>
          </p:nvPr>
        </p:nvGraphicFramePr>
        <p:xfrm>
          <a:off x="90768" y="-100166"/>
          <a:ext cx="9022976" cy="3244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8032246" y="4925615"/>
            <a:ext cx="11117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 de Pesos ($)</a:t>
            </a:r>
            <a:endParaRPr lang="es-CO" sz="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5656206"/>
              </p:ext>
            </p:extLst>
          </p:nvPr>
        </p:nvGraphicFramePr>
        <p:xfrm>
          <a:off x="90768" y="124989"/>
          <a:ext cx="8992719" cy="456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458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</TotalTime>
  <Words>94</Words>
  <Application>Microsoft Office PowerPoint</Application>
  <PresentationFormat>Presentación en pantalla (16:9)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SinOcio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Camilo Rincón Pardo</dc:creator>
  <cp:lastModifiedBy>Maria del Carmen Moreno Moscoso</cp:lastModifiedBy>
  <cp:revision>81</cp:revision>
  <cp:lastPrinted>2018-12-05T23:16:35Z</cp:lastPrinted>
  <dcterms:created xsi:type="dcterms:W3CDTF">2018-08-19T21:08:29Z</dcterms:created>
  <dcterms:modified xsi:type="dcterms:W3CDTF">2018-12-05T23:58:40Z</dcterms:modified>
</cp:coreProperties>
</file>