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386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JUNIO\GRAFFICA%20EJECUCI&#211;N%20JUNIO%2030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JULIO\GRAFICA%20JULIO%2031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JULIO\GRAFICA%20JULIO%2031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JULIO\GRAFICA%20JULIO%2031%20DE%202018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1487744"/>
        <c:axId val="-181499712"/>
        <c:axId val="0"/>
      </c:bar3DChart>
      <c:catAx>
        <c:axId val="-1814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9712"/>
        <c:crosses val="autoZero"/>
        <c:auto val="1"/>
        <c:lblAlgn val="ctr"/>
        <c:lblOffset val="100"/>
        <c:noMultiLvlLbl val="0"/>
      </c:catAx>
      <c:valAx>
        <c:axId val="-181499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crossAx val="-181487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302986801166586E-2"/>
          <c:y val="1.6116936827807665E-2"/>
          <c:w val="0.94169701319883337"/>
          <c:h val="0.75319028172496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CONSOLIDADO!$A$16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2.9151952486449221E-3"/>
                  <c:y val="-1.9912662033967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5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CONSOLIDADO!$B$15:$H$15</c:f>
              <c:strCache>
                <c:ptCount val="7"/>
                <c:pt idx="0">
                  <c:v>APR. VIGENTE($)</c:v>
                </c:pt>
                <c:pt idx="1">
                  <c:v>APR. APLAZADA Y BLOQUEADA ($)</c:v>
                </c:pt>
                <c:pt idx="2">
                  <c:v>APR. VIGENTE DESPUES DE APLAZAMIENTOS Y BLOQUEOS ($)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CONSOLIDADO!$B$16:$H$16</c:f>
              <c:numCache>
                <c:formatCode>#,##0</c:formatCode>
                <c:ptCount val="7"/>
                <c:pt idx="0">
                  <c:v>363058.64159800002</c:v>
                </c:pt>
                <c:pt idx="1">
                  <c:v>3386.116931</c:v>
                </c:pt>
                <c:pt idx="2">
                  <c:v>359672.52466699999</c:v>
                </c:pt>
                <c:pt idx="3">
                  <c:v>297188.94326999999</c:v>
                </c:pt>
                <c:pt idx="4">
                  <c:v>217081.07840500001</c:v>
                </c:pt>
                <c:pt idx="5">
                  <c:v>196894.70144</c:v>
                </c:pt>
                <c:pt idx="6">
                  <c:v>62483.581397000002</c:v>
                </c:pt>
              </c:numCache>
            </c:numRef>
          </c:val>
        </c:ser>
        <c:ser>
          <c:idx val="1"/>
          <c:order val="1"/>
          <c:tx>
            <c:strRef>
              <c:f>CONSOLIDADO!$A$17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CONSOLIDADO!$B$15:$H$15</c:f>
              <c:strCache>
                <c:ptCount val="7"/>
                <c:pt idx="0">
                  <c:v>APR. VIGENTE($)</c:v>
                </c:pt>
                <c:pt idx="1">
                  <c:v>APR. APLAZADA Y BLOQUEADA ($)</c:v>
                </c:pt>
                <c:pt idx="2">
                  <c:v>APR. VIGENTE DESPUES DE APLAZAMIENTOS Y BLOQUEOS ($)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CONSOLIDADO!$B$17:$H$17</c:f>
              <c:numCache>
                <c:formatCode>#,##0</c:formatCode>
                <c:ptCount val="7"/>
                <c:pt idx="0">
                  <c:v>113537</c:v>
                </c:pt>
                <c:pt idx="1">
                  <c:v>3800</c:v>
                </c:pt>
                <c:pt idx="2">
                  <c:v>109737</c:v>
                </c:pt>
                <c:pt idx="3">
                  <c:v>104321.17079600001</c:v>
                </c:pt>
                <c:pt idx="4">
                  <c:v>29394.543235000001</c:v>
                </c:pt>
                <c:pt idx="5">
                  <c:v>20312.775642000001</c:v>
                </c:pt>
                <c:pt idx="6">
                  <c:v>5415.8292039999942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81499168"/>
        <c:axId val="-181495360"/>
        <c:axId val="0"/>
      </c:bar3DChart>
      <c:catAx>
        <c:axId val="-18149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5360"/>
        <c:crosses val="autoZero"/>
        <c:auto val="1"/>
        <c:lblAlgn val="ctr"/>
        <c:lblOffset val="100"/>
        <c:noMultiLvlLbl val="0"/>
      </c:catAx>
      <c:valAx>
        <c:axId val="-18149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9299604233408"/>
          <c:y val="1.5439627085030279E-2"/>
          <c:w val="0.84673310433631233"/>
          <c:h val="0.651752576406842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GESTION!$A$15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GESTION!$B$14:$H$14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GESTION!$B$15:$H$15</c:f>
              <c:numCache>
                <c:formatCode>General</c:formatCode>
                <c:ptCount val="7"/>
                <c:pt idx="0" formatCode="#,##0">
                  <c:v>43192</c:v>
                </c:pt>
                <c:pt idx="2" formatCode="#,##0">
                  <c:v>43192</c:v>
                </c:pt>
                <c:pt idx="3" formatCode="#,##0">
                  <c:v>27422.591108000001</c:v>
                </c:pt>
                <c:pt idx="4" formatCode="#,##0">
                  <c:v>23898.294469</c:v>
                </c:pt>
                <c:pt idx="5" formatCode="#,##0">
                  <c:v>23738.215671000002</c:v>
                </c:pt>
                <c:pt idx="6" formatCode="#,##0">
                  <c:v>15769.408891999999</c:v>
                </c:pt>
              </c:numCache>
            </c:numRef>
          </c:val>
        </c:ser>
        <c:ser>
          <c:idx val="1"/>
          <c:order val="1"/>
          <c:tx>
            <c:strRef>
              <c:f>GESTION!$A$16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GESTION!$B$14:$H$14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GESTION!$B$16:$H$16</c:f>
              <c:numCache>
                <c:formatCode>General</c:formatCode>
                <c:ptCount val="7"/>
                <c:pt idx="0" formatCode="#,##0">
                  <c:v>28739.35</c:v>
                </c:pt>
                <c:pt idx="2" formatCode="#,##0">
                  <c:v>28739.35</c:v>
                </c:pt>
                <c:pt idx="3" formatCode="#,##0">
                  <c:v>27214.204716</c:v>
                </c:pt>
                <c:pt idx="4" formatCode="#,##0">
                  <c:v>23191.181863000002</c:v>
                </c:pt>
                <c:pt idx="5" formatCode="#,##0">
                  <c:v>22861.800777</c:v>
                </c:pt>
                <c:pt idx="6" formatCode="#,##0">
                  <c:v>1525.1452839999984</c:v>
                </c:pt>
              </c:numCache>
            </c:numRef>
          </c:val>
        </c:ser>
        <c:ser>
          <c:idx val="2"/>
          <c:order val="2"/>
          <c:tx>
            <c:strRef>
              <c:f>GESTION!$A$17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GESTION!$B$14:$H$14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GESTION!$B$17:$H$17</c:f>
              <c:numCache>
                <c:formatCode>#,##0</c:formatCode>
                <c:ptCount val="7"/>
                <c:pt idx="0">
                  <c:v>85305.053501999995</c:v>
                </c:pt>
                <c:pt idx="1">
                  <c:v>3300</c:v>
                </c:pt>
                <c:pt idx="2">
                  <c:v>82005.053501999995</c:v>
                </c:pt>
                <c:pt idx="3">
                  <c:v>42553.006851999999</c:v>
                </c:pt>
                <c:pt idx="4">
                  <c:v>42309.946026999998</c:v>
                </c:pt>
                <c:pt idx="5">
                  <c:v>42309.946026999998</c:v>
                </c:pt>
                <c:pt idx="6">
                  <c:v>39452.046649999997</c:v>
                </c:pt>
              </c:numCache>
            </c:numRef>
          </c:val>
        </c:ser>
        <c:ser>
          <c:idx val="3"/>
          <c:order val="3"/>
          <c:tx>
            <c:strRef>
              <c:f>GESTION!$A$18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GESTION!$B$14:$H$14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GESTION!$B$18:$H$18</c:f>
              <c:numCache>
                <c:formatCode>General</c:formatCode>
                <c:ptCount val="7"/>
                <c:pt idx="0" formatCode="#,##0">
                  <c:v>191917.70809599999</c:v>
                </c:pt>
                <c:pt idx="2" formatCode="#,##0">
                  <c:v>191917.70809599999</c:v>
                </c:pt>
                <c:pt idx="3" formatCode="#,##0">
                  <c:v>191917.70809599999</c:v>
                </c:pt>
                <c:pt idx="4" formatCode="#,##0">
                  <c:v>120244.136644</c:v>
                </c:pt>
                <c:pt idx="5" formatCode="#,##0">
                  <c:v>100547.219564</c:v>
                </c:pt>
                <c:pt idx="6" formatCode="#,##0">
                  <c:v>0</c:v>
                </c:pt>
              </c:numCache>
            </c:numRef>
          </c:val>
        </c:ser>
        <c:ser>
          <c:idx val="4"/>
          <c:order val="4"/>
          <c:tx>
            <c:strRef>
              <c:f>GESTION!$A$19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GESTION!$B$14:$H$14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APR.VIGENTE DESPUES DE 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GESTION!$B$19:$H$19</c:f>
              <c:numCache>
                <c:formatCode>#,##0</c:formatCode>
                <c:ptCount val="7"/>
                <c:pt idx="0">
                  <c:v>109465</c:v>
                </c:pt>
                <c:pt idx="1">
                  <c:v>3800</c:v>
                </c:pt>
                <c:pt idx="2">
                  <c:v>105665</c:v>
                </c:pt>
                <c:pt idx="3">
                  <c:v>101186.93496</c:v>
                </c:pt>
                <c:pt idx="4">
                  <c:v>27919.772096000001</c:v>
                </c:pt>
                <c:pt idx="5">
                  <c:v>18866.553807</c:v>
                </c:pt>
                <c:pt idx="6">
                  <c:v>4478.0650400000013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1491552"/>
        <c:axId val="-181498080"/>
        <c:axId val="0"/>
      </c:bar3DChart>
      <c:catAx>
        <c:axId val="-1814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8080"/>
        <c:crosses val="autoZero"/>
        <c:auto val="1"/>
        <c:lblAlgn val="ctr"/>
        <c:lblOffset val="100"/>
        <c:noMultiLvlLbl val="0"/>
      </c:catAx>
      <c:valAx>
        <c:axId val="-18149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1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3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035356482332963"/>
          <c:y val="3.2793196292044892E-2"/>
          <c:w val="0.83964643517667037"/>
          <c:h val="0.69018393045728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DCE!$A$13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 VIGENTE($)</c:v>
                </c:pt>
                <c:pt idx="1">
                  <c:v>APR. BLOQUEADA ($)</c:v>
                </c:pt>
                <c:pt idx="2">
                  <c:v>APR. VIGENTE DESPUES DE BLOQUEOS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DCE!$B$13:$H$13</c:f>
              <c:numCache>
                <c:formatCode>General</c:formatCode>
                <c:ptCount val="7"/>
                <c:pt idx="0" formatCode="#,##0">
                  <c:v>12044.595069000001</c:v>
                </c:pt>
                <c:pt idx="2" formatCode="#,##0">
                  <c:v>12044.595069000001</c:v>
                </c:pt>
                <c:pt idx="3" formatCode="#,##0">
                  <c:v>6567.7765010000003</c:v>
                </c:pt>
                <c:pt idx="4" formatCode="#,##0">
                  <c:v>6522.7353279999998</c:v>
                </c:pt>
                <c:pt idx="5" formatCode="#,##0">
                  <c:v>6522.7353279999998</c:v>
                </c:pt>
                <c:pt idx="6" formatCode="#,##0">
                  <c:v>5476.8185680000006</c:v>
                </c:pt>
              </c:numCache>
            </c:numRef>
          </c:val>
        </c:ser>
        <c:ser>
          <c:idx val="1"/>
          <c:order val="1"/>
          <c:tx>
            <c:strRef>
              <c:f>DCE!$A$14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 VIGENTE($)</c:v>
                </c:pt>
                <c:pt idx="1">
                  <c:v>APR. BLOQUEADA ($)</c:v>
                </c:pt>
                <c:pt idx="2">
                  <c:v>APR. VIGENTE DESPUES DE BLOQUEOS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DCE!$B$14:$H$14</c:f>
              <c:numCache>
                <c:formatCode>General</c:formatCode>
                <c:ptCount val="7"/>
                <c:pt idx="0" formatCode="#,##0">
                  <c:v>1773.818</c:v>
                </c:pt>
                <c:pt idx="2" formatCode="#,##0">
                  <c:v>1773.818</c:v>
                </c:pt>
                <c:pt idx="3" formatCode="#,##0">
                  <c:v>1513.6559950000001</c:v>
                </c:pt>
                <c:pt idx="4" formatCode="#,##0">
                  <c:v>914.78407100000004</c:v>
                </c:pt>
                <c:pt idx="5" formatCode="#,##0">
                  <c:v>914.78407100000004</c:v>
                </c:pt>
                <c:pt idx="6" formatCode="#,##0">
                  <c:v>260.16200499999991</c:v>
                </c:pt>
              </c:numCache>
            </c:numRef>
          </c:val>
        </c:ser>
        <c:ser>
          <c:idx val="2"/>
          <c:order val="2"/>
          <c:tx>
            <c:strRef>
              <c:f>DCE!$A$15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 VIGENTE($)</c:v>
                </c:pt>
                <c:pt idx="1">
                  <c:v>APR. BLOQUEADA ($)</c:v>
                </c:pt>
                <c:pt idx="2">
                  <c:v>APR. VIGENTE DESPUES DE BLOQUEOS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DCE!$B$15:$H$15</c:f>
              <c:numCache>
                <c:formatCode>#,##0</c:formatCode>
                <c:ptCount val="7"/>
                <c:pt idx="0">
                  <c:v>86.116930999999994</c:v>
                </c:pt>
                <c:pt idx="1">
                  <c:v>86.116930999999994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86.116930999999994</c:v>
                </c:pt>
              </c:numCache>
            </c:numRef>
          </c:val>
        </c:ser>
        <c:ser>
          <c:idx val="3"/>
          <c:order val="3"/>
          <c:tx>
            <c:strRef>
              <c:f>DCE!$A$16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 VIGENTE($)</c:v>
                </c:pt>
                <c:pt idx="1">
                  <c:v>APR. BLOQUEADA ($)</c:v>
                </c:pt>
                <c:pt idx="2">
                  <c:v>APR. VIGENTE DESPUES DE BLOQUEOS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DCE!$B$16:$H$16</c:f>
              <c:numCache>
                <c:formatCode>General</c:formatCode>
                <c:ptCount val="7"/>
                <c:pt idx="0" formatCode="#,##0">
                  <c:v>4072</c:v>
                </c:pt>
                <c:pt idx="2" formatCode="#,##0">
                  <c:v>4072</c:v>
                </c:pt>
                <c:pt idx="3" formatCode="#,##0">
                  <c:v>3134.235835</c:v>
                </c:pt>
                <c:pt idx="4" formatCode="#,##0">
                  <c:v>1474.7711389999999</c:v>
                </c:pt>
                <c:pt idx="5" formatCode="#,##0">
                  <c:v>1446.2218350000001</c:v>
                </c:pt>
                <c:pt idx="6" formatCode="#,##0">
                  <c:v>937.76416500000005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1497536"/>
        <c:axId val="-181496448"/>
        <c:axId val="0"/>
      </c:bar3DChart>
      <c:catAx>
        <c:axId val="-181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6448"/>
        <c:crosses val="autoZero"/>
        <c:auto val="1"/>
        <c:lblAlgn val="ctr"/>
        <c:lblOffset val="100"/>
        <c:noMultiLvlLbl val="0"/>
      </c:catAx>
      <c:valAx>
        <c:axId val="-18149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97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06/08/2018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06/08/2018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1" y="182879"/>
            <a:ext cx="8779764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630" y="882376"/>
            <a:ext cx="7476518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71" y="3869636"/>
            <a:ext cx="6577037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484253" y="3733800"/>
            <a:ext cx="617327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2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762000"/>
            <a:ext cx="1743378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399" y="762000"/>
            <a:ext cx="5573093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1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3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65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62" y="1173575"/>
            <a:ext cx="7476518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669" y="4154520"/>
            <a:ext cx="6577964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486159" y="4020408"/>
            <a:ext cx="617327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399" y="2057399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526" y="2057400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3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9" y="2001511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399" y="2721483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2697" y="1999032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2697" y="2719322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4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F079-A3E8-4EF6-B2EE-5174A953E344}" type="datetimeFigureOut">
              <a:rPr lang="es-CO" smtClean="0"/>
              <a:t>06/08/2018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7D9-46B8-4BE2-93EF-7AC8EBE7E255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031" y="1097280"/>
            <a:ext cx="4150359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806" y="1069848"/>
            <a:ext cx="425844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2" y="182880"/>
            <a:ext cx="8779764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399" y="609600"/>
            <a:ext cx="740792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400" y="2057400"/>
            <a:ext cx="740593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396" y="6223830"/>
            <a:ext cx="1747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06/08/2018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376" y="6223830"/>
            <a:ext cx="3538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4" y="6223830"/>
            <a:ext cx="1279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45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649" r:id="rId15"/>
    <p:sldLayoutId id="2147483650" r:id="rId16"/>
    <p:sldLayoutId id="2147483651" r:id="rId17"/>
    <p:sldLayoutId id="2147483652" r:id="rId18"/>
    <p:sldLayoutId id="2147483654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($) 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049708"/>
              </p:ext>
            </p:extLst>
          </p:nvPr>
        </p:nvGraphicFramePr>
        <p:xfrm>
          <a:off x="180306" y="1556792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ángulo 3"/>
          <p:cNvSpPr/>
          <p:nvPr/>
        </p:nvSpPr>
        <p:spPr>
          <a:xfrm>
            <a:off x="180306" y="836712"/>
            <a:ext cx="8784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</a:t>
            </a:r>
            <a:r>
              <a:rPr lang="es-CO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SECCIÓN 3501 – MINISTERIO DE COMERCIO INDUSTRIA Y TURISMO                                                                                                                    </a:t>
            </a:r>
            <a:r>
              <a:rPr lang="es-CO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</a:t>
            </a:r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 DE JULIO DE 2018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249217"/>
              </p:ext>
            </p:extLst>
          </p:nvPr>
        </p:nvGraphicFramePr>
        <p:xfrm>
          <a:off x="252313" y="1556792"/>
          <a:ext cx="871296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entágono 1"/>
          <p:cNvSpPr/>
          <p:nvPr/>
        </p:nvSpPr>
        <p:spPr>
          <a:xfrm>
            <a:off x="7669138" y="5517232"/>
            <a:ext cx="1296142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EJECUTADO 52,51%</a:t>
            </a:r>
            <a:endParaRPr lang="es-CO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4362" y="630932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($)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6290" y="764704"/>
            <a:ext cx="9145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EJCUTORA 3501-01 GESTIÓN GENERAL                                                                                     GRÁFICA DE EJECUCIÓN PRESUPUESTAL ACUMULADA CON CORTE AL 31 DE JULIO E 2018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 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373645"/>
              </p:ext>
            </p:extLst>
          </p:nvPr>
        </p:nvGraphicFramePr>
        <p:xfrm>
          <a:off x="180306" y="1503369"/>
          <a:ext cx="8784976" cy="451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97131" y="1772816"/>
            <a:ext cx="100811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EJECUTADO 52,61%</a:t>
            </a:r>
            <a:endParaRPr lang="es-CO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40346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($)</a:t>
            </a:r>
            <a:endParaRPr lang="es-CO" sz="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0" y="908720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3501-02 DIRECCIÓN GENERAL DE COMERCIO EXTERIOR                          GRÁFICA EJECUCIÓN PRESUPUESTAL ACUMULADA CON CORTE AL 31 DE JULIO DE 2018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377425"/>
              </p:ext>
            </p:extLst>
          </p:nvPr>
        </p:nvGraphicFramePr>
        <p:xfrm>
          <a:off x="180306" y="1628801"/>
          <a:ext cx="8784976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669138" y="1772816"/>
            <a:ext cx="100811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/>
              <a:t>EJECUTADO 49,58%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45536BD-5C91-40CD-8ED4-0CE6A0F437FA}">
  <ds:schemaRefs>
    <ds:schemaRef ds:uri="78c0e218-92de-485b-8390-04a7f5112d7e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1426</TotalTime>
  <Words>84</Words>
  <Application>Microsoft Office PowerPoint</Application>
  <PresentationFormat>Personalizado</PresentationFormat>
  <Paragraphs>12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Corbel</vt:lpstr>
      <vt:lpstr>Base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157</cp:revision>
  <cp:lastPrinted>2018-07-04T21:56:55Z</cp:lastPrinted>
  <dcterms:created xsi:type="dcterms:W3CDTF">2017-04-03T19:01:49Z</dcterms:created>
  <dcterms:modified xsi:type="dcterms:W3CDTF">2018-08-06T16:59:58Z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