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661" r:id="rId6"/>
    <p:sldId id="662" r:id="rId7"/>
    <p:sldId id="664" r:id="rId8"/>
  </p:sldIdLst>
  <p:sldSz cx="9145588" cy="6858000"/>
  <p:notesSz cx="7010400" cy="92964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09539"/>
    <a:srgbClr val="3333CC"/>
    <a:srgbClr val="FFCC99"/>
    <a:srgbClr val="00FFFF"/>
    <a:srgbClr val="CCFFCC"/>
    <a:srgbClr val="C0C0C0"/>
    <a:srgbClr val="009900"/>
    <a:srgbClr val="6600FF"/>
    <a:srgbClr val="2B138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0" autoAdjust="0"/>
    <p:restoredTop sz="85036" autoAdjust="0"/>
  </p:normalViewPr>
  <p:slideViewPr>
    <p:cSldViewPr>
      <p:cViewPr varScale="1">
        <p:scale>
          <a:sx n="99" d="100"/>
          <a:sy n="99" d="100"/>
        </p:scale>
        <p:origin x="1842" y="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ENERO\GRAFICA%20ENERO%2031%20DE%202018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ENERO\GRAFICA%20ENERO%2031%20DE%202018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ENERO\GRAFICA%20ENERO%2031%20DE%202018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ENERO\GRAFICA%20ENERO%2031%20DE%202018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ENERO\GRAFICA%20ENERO%2031%20DE%202018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ENERO\GRAFICA%20ENERO%2031%20DE%202018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ENERO\GRAFICA%20ENERO%2031%20DE%202018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RZO\GRAFICA%20%20MARZO%2031%20DE%202017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YO\GRAFICA%20SECCION%203501%20MINCOMERCIO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ENERO\GRAFICA%20ENERO%2031%20DE%202018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DCE!$A$9</c:f>
              <c:strCache>
                <c:ptCount val="1"/>
                <c:pt idx="0">
                  <c:v>GASTOS DE INVERSIÓN 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DCE!$B$8:$E$8</c:f>
              <c:strCache>
                <c:ptCount val="4"/>
                <c:pt idx="0">
                  <c:v>APR.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APR.SIN COMPROMETER ($)</c:v>
                </c:pt>
              </c:strCache>
            </c:strRef>
          </c:cat>
          <c:val>
            <c:numRef>
              <c:f>DCE!$B$9:$E$9</c:f>
              <c:numCache>
                <c:formatCode>"$"#,##0_);\("$"#,##0\)</c:formatCode>
                <c:ptCount val="4"/>
                <c:pt idx="0">
                  <c:v>4072</c:v>
                </c:pt>
                <c:pt idx="1">
                  <c:v>2621.5399480000001</c:v>
                </c:pt>
                <c:pt idx="2">
                  <c:v>0</c:v>
                </c:pt>
                <c:pt idx="3">
                  <c:v>1450.4600519999999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931770108332207E-2"/>
          <c:y val="0.805284127234981"/>
          <c:w val="0.95813645978333561"/>
          <c:h val="0.177610051937043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.14787962054348519"/>
          <c:w val="0.69847662057530169"/>
          <c:h val="0.65456356369886559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230430536957887"/>
          <c:y val="0.18092560422579307"/>
          <c:w val="0.28854250112560592"/>
          <c:h val="0.756946197897203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640145787576258"/>
          <c:y val="3.52738584601710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70"/>
      <c:rotY val="1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Hoja3!$A$12</c:f>
              <c:strCache>
                <c:ptCount val="1"/>
                <c:pt idx="0">
                  <c:v>GASTOS DE INVERSIÓN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Hoja3!$B$11:$E$11</c:f>
              <c:strCache>
                <c:ptCount val="4"/>
                <c:pt idx="0">
                  <c:v>APR.  VIG. 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APR. SIN COMPROMETER ($)</c:v>
                </c:pt>
              </c:strCache>
            </c:strRef>
          </c:cat>
          <c:val>
            <c:numRef>
              <c:f>Hoja3!$B$12:$E$12</c:f>
              <c:numCache>
                <c:formatCode>"$"#,##0</c:formatCode>
                <c:ptCount val="4"/>
                <c:pt idx="0">
                  <c:v>113537</c:v>
                </c:pt>
                <c:pt idx="1">
                  <c:v>42295.911990000001</c:v>
                </c:pt>
                <c:pt idx="2">
                  <c:v>461.78539499999999</c:v>
                </c:pt>
                <c:pt idx="3">
                  <c:v>71241.088010000007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Hoja3!$B$4</c:f>
              <c:strCache>
                <c:ptCount val="1"/>
                <c:pt idx="0">
                  <c:v>APR.  VIGENTE($)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Hoja3!$A$5</c:f>
              <c:strCache>
                <c:ptCount val="1"/>
                <c:pt idx="0">
                  <c:v>GASTOS DE FUNCIONAMIENTO</c:v>
                </c:pt>
              </c:strCache>
            </c:strRef>
          </c:cat>
          <c:val>
            <c:numRef>
              <c:f>Hoja3!$B$5</c:f>
              <c:numCache>
                <c:formatCode>"$"#,##0_);\("$"#,##0\)</c:formatCode>
                <c:ptCount val="1"/>
                <c:pt idx="0">
                  <c:v>363058.64159799996</c:v>
                </c:pt>
              </c:numCache>
            </c:numRef>
          </c:val>
        </c:ser>
        <c:ser>
          <c:idx val="1"/>
          <c:order val="1"/>
          <c:tx>
            <c:strRef>
              <c:f>Hoja3!$C$4</c:f>
              <c:strCache>
                <c:ptCount val="1"/>
                <c:pt idx="0">
                  <c:v>COMPROMISOS      ($)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Hoja3!$A$5</c:f>
              <c:strCache>
                <c:ptCount val="1"/>
                <c:pt idx="0">
                  <c:v>GASTOS DE FUNCIONAMIENTO</c:v>
                </c:pt>
              </c:strCache>
            </c:strRef>
          </c:cat>
          <c:val>
            <c:numRef>
              <c:f>Hoja3!$C$5</c:f>
              <c:numCache>
                <c:formatCode>"$"#,##0_);\("$"#,##0\)</c:formatCode>
                <c:ptCount val="1"/>
                <c:pt idx="0">
                  <c:v>192433.59922</c:v>
                </c:pt>
              </c:numCache>
            </c:numRef>
          </c:val>
        </c:ser>
        <c:ser>
          <c:idx val="2"/>
          <c:order val="2"/>
          <c:tx>
            <c:strRef>
              <c:f>Hoja3!$D$4</c:f>
              <c:strCache>
                <c:ptCount val="1"/>
                <c:pt idx="0">
                  <c:v>OBLIGACIONES        ($)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Hoja3!$A$5</c:f>
              <c:strCache>
                <c:ptCount val="1"/>
                <c:pt idx="0">
                  <c:v>GASTOS DE FUNCIONAMIENTO</c:v>
                </c:pt>
              </c:strCache>
            </c:strRef>
          </c:cat>
          <c:val>
            <c:numRef>
              <c:f>Hoja3!$D$5</c:f>
              <c:numCache>
                <c:formatCode>"$"#,##0_);\("$"#,##0\)</c:formatCode>
                <c:ptCount val="1"/>
                <c:pt idx="0">
                  <c:v>8687.2561429999987</c:v>
                </c:pt>
              </c:numCache>
            </c:numRef>
          </c:val>
        </c:ser>
        <c:ser>
          <c:idx val="3"/>
          <c:order val="3"/>
          <c:tx>
            <c:strRef>
              <c:f>Hoja3!$E$4</c:f>
              <c:strCache>
                <c:ptCount val="1"/>
                <c:pt idx="0">
                  <c:v>APR. SIN COMPROMETER ($)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Hoja3!$A$5</c:f>
              <c:strCache>
                <c:ptCount val="1"/>
                <c:pt idx="0">
                  <c:v>GASTOS DE FUNCIONAMIENTO</c:v>
                </c:pt>
              </c:strCache>
            </c:strRef>
          </c:cat>
          <c:val>
            <c:numRef>
              <c:f>Hoja3!$E$5</c:f>
              <c:numCache>
                <c:formatCode>"$"#,##0_);\("$"#,##0\)</c:formatCode>
                <c:ptCount val="1"/>
                <c:pt idx="0">
                  <c:v>170625.04237799998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6346928"/>
        <c:axId val="2036339856"/>
      </c:barChart>
      <c:catAx>
        <c:axId val="203634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2036339856"/>
        <c:crosses val="autoZero"/>
        <c:auto val="1"/>
        <c:lblAlgn val="ctr"/>
        <c:lblOffset val="100"/>
        <c:noMultiLvlLbl val="0"/>
      </c:catAx>
      <c:valAx>
        <c:axId val="203633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3634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34697112860892387"/>
          <c:y val="0.11959695190178611"/>
          <c:w val="0.59524409448818894"/>
          <c:h val="0.805600079419345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'GESTIÓN '!$A$6</c:f>
              <c:strCache>
                <c:ptCount val="1"/>
                <c:pt idx="0">
                  <c:v>GASTOS DE FUNCIONAMIENTO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'GESTIÓN '!$B$5:$E$5</c:f>
              <c:strCache>
                <c:ptCount val="4"/>
                <c:pt idx="0">
                  <c:v>APR.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APR. SIN COMPROMETER ($)</c:v>
                </c:pt>
              </c:strCache>
            </c:strRef>
          </c:cat>
          <c:val>
            <c:numRef>
              <c:f>'GESTIÓN '!$B$6:$E$6</c:f>
              <c:numCache>
                <c:formatCode>#,##0</c:formatCode>
                <c:ptCount val="4"/>
                <c:pt idx="0">
                  <c:v>349154.11159799999</c:v>
                </c:pt>
                <c:pt idx="1">
                  <c:v>190835.59565599999</c:v>
                </c:pt>
                <c:pt idx="2">
                  <c:v>8065.7193440000001</c:v>
                </c:pt>
                <c:pt idx="3">
                  <c:v>158318.515942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6341488"/>
        <c:axId val="2036342032"/>
      </c:barChart>
      <c:catAx>
        <c:axId val="2036341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36342032"/>
        <c:crosses val="autoZero"/>
        <c:auto val="1"/>
        <c:lblAlgn val="ctr"/>
        <c:lblOffset val="100"/>
        <c:noMultiLvlLbl val="0"/>
      </c:catAx>
      <c:valAx>
        <c:axId val="2036342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363414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1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747717936577074"/>
          <c:y val="0.1116671040488313"/>
          <c:w val="0.84058352904199074"/>
          <c:h val="0.6488148809176729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'GESTIÓN '!$A$12</c:f>
              <c:strCache>
                <c:ptCount val="1"/>
                <c:pt idx="0">
                  <c:v>GASTOS DE INVERSION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'GESTIÓN '!$B$11:$E$11</c:f>
              <c:strCache>
                <c:ptCount val="4"/>
                <c:pt idx="0">
                  <c:v>APR.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APR. SIN COMPROMETER ($)</c:v>
                </c:pt>
              </c:strCache>
            </c:strRef>
          </c:cat>
          <c:val>
            <c:numRef>
              <c:f>'GESTIÓN '!$B$12:$E$12</c:f>
              <c:numCache>
                <c:formatCode>"$"#,##0_);\("$"#,##0\)</c:formatCode>
                <c:ptCount val="4"/>
                <c:pt idx="0">
                  <c:v>109465</c:v>
                </c:pt>
                <c:pt idx="1">
                  <c:v>39674.372042000003</c:v>
                </c:pt>
                <c:pt idx="2">
                  <c:v>461.78539499999999</c:v>
                </c:pt>
                <c:pt idx="3">
                  <c:v>69790.627957999997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36348016"/>
        <c:axId val="2036345840"/>
        <c:axId val="2038063184"/>
      </c:bar3DChart>
      <c:catAx>
        <c:axId val="203634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36345840"/>
        <c:crosses val="autoZero"/>
        <c:auto val="1"/>
        <c:lblAlgn val="ctr"/>
        <c:lblOffset val="100"/>
        <c:noMultiLvlLbl val="0"/>
      </c:catAx>
      <c:valAx>
        <c:axId val="203634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36348016"/>
        <c:crosses val="autoZero"/>
        <c:crossBetween val="between"/>
      </c:valAx>
      <c:serAx>
        <c:axId val="2038063184"/>
        <c:scaling>
          <c:orientation val="minMax"/>
        </c:scaling>
        <c:delete val="1"/>
        <c:axPos val="b"/>
        <c:majorTickMark val="none"/>
        <c:minorTickMark val="none"/>
        <c:tickLblPos val="nextTo"/>
        <c:crossAx val="2036345840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GASTOS</a:t>
            </a:r>
            <a:r>
              <a:rPr lang="en-US" sz="1400" baseline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INVERSIÓN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4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703061416948501E-2"/>
          <c:y val="0.248961621352805"/>
          <c:w val="0.88320354585924565"/>
          <c:h val="0.71597090648235118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36350192"/>
        <c:axId val="2036342576"/>
        <c:axId val="0"/>
      </c:bar3DChart>
      <c:catAx>
        <c:axId val="203635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36342576"/>
        <c:crosses val="autoZero"/>
        <c:auto val="1"/>
        <c:lblAlgn val="ctr"/>
        <c:lblOffset val="100"/>
        <c:noMultiLvlLbl val="0"/>
      </c:catAx>
      <c:valAx>
        <c:axId val="203634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363501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DCE!$A$4</c:f>
              <c:strCache>
                <c:ptCount val="1"/>
                <c:pt idx="0">
                  <c:v>GASTOS DE FUNCIONAMIENTO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DCE!$B$3:$E$3</c:f>
              <c:strCache>
                <c:ptCount val="4"/>
                <c:pt idx="0">
                  <c:v>APR.  VIGENTE 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APR. SIN COMPROMETER ($)</c:v>
                </c:pt>
              </c:strCache>
            </c:strRef>
          </c:cat>
          <c:val>
            <c:numRef>
              <c:f>DCE!$B$4:$E$4</c:f>
              <c:numCache>
                <c:formatCode>"$"#,##0_);\("$"#,##0\)</c:formatCode>
                <c:ptCount val="4"/>
                <c:pt idx="0">
                  <c:v>13904.529999999999</c:v>
                </c:pt>
                <c:pt idx="1">
                  <c:v>1598.0035619999999</c:v>
                </c:pt>
                <c:pt idx="2">
                  <c:v>621.53679899999997</c:v>
                </c:pt>
                <c:pt idx="3">
                  <c:v>12306.526438000001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500295292921748E-2"/>
          <c:y val="0.89268447431015507"/>
          <c:w val="0.95499704707078248"/>
          <c:h val="9.04818216983793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05/02/2018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05/02/2018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B9DC-407B-2344-9824-77439FC184A6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06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90749-C10D-4141-8D2B-DB6D54C72244}" type="datetimeFigureOut">
              <a:rPr lang="es-CO"/>
              <a:pPr/>
              <a:t>05/02/2018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77BF4-B161-1648-A4F0-E91BAF87658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326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832499" y="274642"/>
            <a:ext cx="2430884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9843" y="274642"/>
            <a:ext cx="7140228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DC1EE-080E-F94A-866E-3C257521801E}" type="datetimeFigureOut">
              <a:rPr lang="es-CO"/>
              <a:pPr/>
              <a:t>05/02/2018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ACBA2-397A-D14B-A2F0-AB3843DC73D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716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31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69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36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81" y="273050"/>
            <a:ext cx="300883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673" y="273054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81" y="1435103"/>
            <a:ext cx="300883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269AE-8FAB-724E-823A-432F97780922}" type="datetimeFigureOut">
              <a:rPr lang="es-CO"/>
              <a:pPr/>
              <a:t>05/02/2018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957A5-87AD-3D45-B177-6ED57A8ABB6B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00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7957F-2DC7-5D47-9CE6-E62846EACDA6}" type="datetimeFigureOut">
              <a:rPr lang="es-CO"/>
              <a:pPr/>
              <a:t>05/02/2018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B83D-9016-3B41-B628-84E0153D53CD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90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011" y="274638"/>
            <a:ext cx="82315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011" y="1600203"/>
            <a:ext cx="823156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011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EE4E9C4-757B-184D-9BEF-99ED2173CBA9}" type="datetimeFigureOut">
              <a:rPr lang="es-CO"/>
              <a:pPr/>
              <a:t>05/02/2018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5148" y="6356353"/>
            <a:ext cx="2895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4070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C96CB90-59C4-9F4D-AA5B-204AE0123F81}" type="slidenum">
              <a:rPr lang="es-CO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12354" y="630932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 </a:t>
            </a:r>
            <a:endParaRPr lang="es-CO" sz="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80306" y="980728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>
                    <a:lumMod val="95000"/>
                  </a:schemeClr>
                </a:solidFill>
              </a:rPr>
              <a:t>SECCIÓN 3501 – MINISTERIO DE COMERCIO INDUSTRIA Y TURISMO                                                                                 GRÁFICA DE EJECUCIÓN PRESUPUESTAL ACUMULADA CON CORTE AL 31 DE ENERO DE 2018</a:t>
            </a:r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4845795"/>
              </p:ext>
            </p:extLst>
          </p:nvPr>
        </p:nvGraphicFramePr>
        <p:xfrm>
          <a:off x="2988619" y="1556792"/>
          <a:ext cx="3074838" cy="2376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940437"/>
              </p:ext>
            </p:extLst>
          </p:nvPr>
        </p:nvGraphicFramePr>
        <p:xfrm>
          <a:off x="6409284" y="1196752"/>
          <a:ext cx="273630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448873"/>
              </p:ext>
            </p:extLst>
          </p:nvPr>
        </p:nvGraphicFramePr>
        <p:xfrm>
          <a:off x="5004842" y="1556792"/>
          <a:ext cx="396044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570155"/>
              </p:ext>
            </p:extLst>
          </p:nvPr>
        </p:nvGraphicFramePr>
        <p:xfrm>
          <a:off x="0" y="1556792"/>
          <a:ext cx="500484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776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56370" y="634696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980728"/>
            <a:ext cx="8965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UNIDAD EJECUTORA 3501-01 GESTIÓN GENERAL                                                                                     GRÁFICA DE EJECUCIÓN PRESUPUESTAL ACUMULADA CON CORTE AL 31 DE ENERO DE 2018</a:t>
            </a:r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668600"/>
              </p:ext>
            </p:extLst>
          </p:nvPr>
        </p:nvGraphicFramePr>
        <p:xfrm>
          <a:off x="36290" y="1700808"/>
          <a:ext cx="43924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527285"/>
              </p:ext>
            </p:extLst>
          </p:nvPr>
        </p:nvGraphicFramePr>
        <p:xfrm>
          <a:off x="4716810" y="1700808"/>
          <a:ext cx="4428777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53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709347"/>
              </p:ext>
            </p:extLst>
          </p:nvPr>
        </p:nvGraphicFramePr>
        <p:xfrm>
          <a:off x="5652914" y="2492896"/>
          <a:ext cx="3384376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40346" y="630932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184652"/>
              </p:ext>
            </p:extLst>
          </p:nvPr>
        </p:nvGraphicFramePr>
        <p:xfrm>
          <a:off x="146316" y="1566663"/>
          <a:ext cx="8928992" cy="4454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396330" y="90872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</a:rPr>
              <a:t>UNIDAD EJECUTORA 3501-02 DIRECCIÓN GENERAL DE COMERCIO </a:t>
            </a:r>
            <a:r>
              <a:rPr lang="es-CO" sz="1400" b="1" dirty="0" smtClean="0">
                <a:solidFill>
                  <a:schemeClr val="bg1"/>
                </a:solidFill>
              </a:rPr>
              <a:t>EXTERIOR                    </a:t>
            </a:r>
            <a:r>
              <a:rPr lang="es-CO" sz="1400" b="1" dirty="0" smtClean="0">
                <a:solidFill>
                  <a:schemeClr val="bg1"/>
                </a:solidFill>
              </a:rPr>
              <a:t>GRÁFICA EJECUCIÓN PRESUPUESTAL ACUMULADA CON CORTE AL 31 DE ENERO DE 2018</a:t>
            </a:r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494689"/>
              </p:ext>
            </p:extLst>
          </p:nvPr>
        </p:nvGraphicFramePr>
        <p:xfrm>
          <a:off x="146316" y="1566663"/>
          <a:ext cx="4066438" cy="4526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455327"/>
              </p:ext>
            </p:extLst>
          </p:nvPr>
        </p:nvGraphicFramePr>
        <p:xfrm>
          <a:off x="4644802" y="1566663"/>
          <a:ext cx="3960440" cy="4454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9379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MINCOMERCIO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45536BD-5C91-40CD-8ED4-0CE6A0F437FA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78c0e218-92de-485b-8390-04a7f5112d7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presentacion gd-fm-0160</Template>
  <TotalTime>820</TotalTime>
  <Words>88</Words>
  <Application>Microsoft Office PowerPoint</Application>
  <PresentationFormat>Personalizado</PresentationFormat>
  <Paragraphs>13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TEMPLATE_MINCOMERCIO 2014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103</cp:revision>
  <cp:lastPrinted>2017-12-06T13:35:23Z</cp:lastPrinted>
  <dcterms:created xsi:type="dcterms:W3CDTF">2017-04-03T19:01:49Z</dcterms:created>
  <dcterms:modified xsi:type="dcterms:W3CDTF">2018-02-05T18:07:30Z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