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661" r:id="rId6"/>
    <p:sldId id="662" r:id="rId7"/>
    <p:sldId id="664" r:id="rId8"/>
  </p:sldIdLst>
  <p:sldSz cx="9145588" cy="6858000"/>
  <p:notesSz cx="7010400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09539"/>
    <a:srgbClr val="3333CC"/>
    <a:srgbClr val="FFCC99"/>
    <a:srgbClr val="00FFFF"/>
    <a:srgbClr val="CCFFCC"/>
    <a:srgbClr val="C0C0C0"/>
    <a:srgbClr val="009900"/>
    <a:srgbClr val="6600FF"/>
    <a:srgbClr val="2B138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0" autoAdjust="0"/>
    <p:restoredTop sz="85036" autoAdjust="0"/>
  </p:normalViewPr>
  <p:slideViewPr>
    <p:cSldViewPr>
      <p:cViewPr varScale="1">
        <p:scale>
          <a:sx n="99" d="100"/>
          <a:sy n="99" d="100"/>
        </p:scale>
        <p:origin x="1842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INANCIERA%20-%20PRESPTO\A&#209;O%202017\WEB\NOVIEMBRE\GRAFICA%20CONSOLIDADO%20NOVIEMBRE%2030%20DE%202017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NOVIEMBRE\GRAFICA%20CONSOLIDADO%20NOVIEMBRE%2030%20DE%202017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RZO\GRAFICA%20%20MARZO%2031%20DE%202017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YO\GRAFICA%20SECCION%203501%20MINCOMERCIO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NOVIEMBRE\GRAFICA%20CONSOLIDADO%20NOVIEMBRE%2030%20DE%202017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MINCIT!$A$2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 w="28575">
                <a:solidFill>
                  <a:srgbClr val="3333CC"/>
                </a:solidFill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MINCIT!$B$1:$F$1</c:f>
              <c:strCache>
                <c:ptCount val="5"/>
                <c:pt idx="0">
                  <c:v>APR.  VIGENTE($)</c:v>
                </c:pt>
                <c:pt idx="1">
                  <c:v>COMPROMISOS($)</c:v>
                </c:pt>
                <c:pt idx="2">
                  <c:v>OBLIGACIONES ($)</c:v>
                </c:pt>
                <c:pt idx="3">
                  <c:v>   PAGOS($)</c:v>
                </c:pt>
                <c:pt idx="4">
                  <c:v>APR. SIN COMPROMETER ($)</c:v>
                </c:pt>
              </c:strCache>
            </c:strRef>
          </c:cat>
          <c:val>
            <c:numRef>
              <c:f>MINCIT!$B$2:$F$2</c:f>
              <c:numCache>
                <c:formatCode>#,##0</c:formatCode>
                <c:ptCount val="5"/>
                <c:pt idx="0">
                  <c:v>54630.083633000002</c:v>
                </c:pt>
                <c:pt idx="1">
                  <c:v>47823.872485</c:v>
                </c:pt>
                <c:pt idx="2">
                  <c:v>46123.631520000003</c:v>
                </c:pt>
                <c:pt idx="3">
                  <c:v>46056.665093000003</c:v>
                </c:pt>
                <c:pt idx="4">
                  <c:v>6806.2111480000021</c:v>
                </c:pt>
              </c:numCache>
            </c:numRef>
          </c:val>
        </c:ser>
        <c:ser>
          <c:idx val="1"/>
          <c:order val="1"/>
          <c:tx>
            <c:strRef>
              <c:f>MINCIT!$A$3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MINCIT!$B$1:$F$1</c:f>
              <c:strCache>
                <c:ptCount val="5"/>
                <c:pt idx="0">
                  <c:v>APR.  VIGENTE($)</c:v>
                </c:pt>
                <c:pt idx="1">
                  <c:v>COMPROMISOS($)</c:v>
                </c:pt>
                <c:pt idx="2">
                  <c:v>OBLIGACIONES ($)</c:v>
                </c:pt>
                <c:pt idx="3">
                  <c:v>   PAGOS($)</c:v>
                </c:pt>
                <c:pt idx="4">
                  <c:v>APR. SIN COMPROMETER ($)</c:v>
                </c:pt>
              </c:strCache>
            </c:strRef>
          </c:cat>
          <c:val>
            <c:numRef>
              <c:f>MINCIT!$B$3:$F$3</c:f>
              <c:numCache>
                <c:formatCode>#,##0</c:formatCode>
                <c:ptCount val="5"/>
                <c:pt idx="0">
                  <c:v>23457.5</c:v>
                </c:pt>
                <c:pt idx="1">
                  <c:v>22765.229302</c:v>
                </c:pt>
                <c:pt idx="2">
                  <c:v>20295.405597999998</c:v>
                </c:pt>
                <c:pt idx="3">
                  <c:v>20281.912928999998</c:v>
                </c:pt>
                <c:pt idx="4">
                  <c:v>692.27069800000027</c:v>
                </c:pt>
              </c:numCache>
            </c:numRef>
          </c:val>
        </c:ser>
        <c:ser>
          <c:idx val="2"/>
          <c:order val="2"/>
          <c:tx>
            <c:strRef>
              <c:f>MINCIT!$A$4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 w="38100">
                <a:solidFill>
                  <a:srgbClr val="409539"/>
                </a:solidFill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MINCIT!$B$1:$F$1</c:f>
              <c:strCache>
                <c:ptCount val="5"/>
                <c:pt idx="0">
                  <c:v>APR.  VIGENTE($)</c:v>
                </c:pt>
                <c:pt idx="1">
                  <c:v>COMPROMISOS($)</c:v>
                </c:pt>
                <c:pt idx="2">
                  <c:v>OBLIGACIONES ($)</c:v>
                </c:pt>
                <c:pt idx="3">
                  <c:v>   PAGOS($)</c:v>
                </c:pt>
                <c:pt idx="4">
                  <c:v>APR. SIN COMPROMETER ($)</c:v>
                </c:pt>
              </c:strCache>
            </c:strRef>
          </c:cat>
          <c:val>
            <c:numRef>
              <c:f>MINCIT!$B$4:$F$4</c:f>
              <c:numCache>
                <c:formatCode>#,##0</c:formatCode>
                <c:ptCount val="5"/>
                <c:pt idx="0">
                  <c:v>89191.477341000005</c:v>
                </c:pt>
                <c:pt idx="1">
                  <c:v>72026.379488000006</c:v>
                </c:pt>
                <c:pt idx="2">
                  <c:v>71495.183560000005</c:v>
                </c:pt>
                <c:pt idx="3">
                  <c:v>71288.032045</c:v>
                </c:pt>
                <c:pt idx="4">
                  <c:v>17165.097852999999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63378544"/>
        <c:axId val="2087879424"/>
      </c:barChart>
      <c:lineChart>
        <c:grouping val="standard"/>
        <c:varyColors val="0"/>
        <c:ser>
          <c:idx val="3"/>
          <c:order val="3"/>
          <c:tx>
            <c:strRef>
              <c:f>MINCIT!$A$5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/>
              <c:spPr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4881188591533907E-2"/>
                      <c:h val="3.4760648485160021E-2"/>
                    </c:manualLayout>
                  </c15:layout>
                </c:ext>
              </c:extLst>
            </c:dLbl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MINCIT!$B$1:$F$1</c:f>
              <c:strCache>
                <c:ptCount val="5"/>
                <c:pt idx="0">
                  <c:v>APR.  VIGENTE($)</c:v>
                </c:pt>
                <c:pt idx="1">
                  <c:v>COMPROMISOS($)</c:v>
                </c:pt>
                <c:pt idx="2">
                  <c:v>OBLIGACIONES ($)</c:v>
                </c:pt>
                <c:pt idx="3">
                  <c:v>   PAGOS($)</c:v>
                </c:pt>
                <c:pt idx="4">
                  <c:v>APR. SIN COMPROMETER ($)</c:v>
                </c:pt>
              </c:strCache>
            </c:strRef>
          </c:cat>
          <c:val>
            <c:numRef>
              <c:f>MINCIT!$B$5:$F$5</c:f>
              <c:numCache>
                <c:formatCode>#,##0</c:formatCode>
                <c:ptCount val="5"/>
                <c:pt idx="0">
                  <c:v>256206.62265899999</c:v>
                </c:pt>
                <c:pt idx="1">
                  <c:v>256206.62265899999</c:v>
                </c:pt>
                <c:pt idx="2">
                  <c:v>196525.039479</c:v>
                </c:pt>
                <c:pt idx="3">
                  <c:v>184525.039479</c:v>
                </c:pt>
                <c:pt idx="4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MINCIT!$A$6</c:f>
              <c:strCache>
                <c:ptCount val="1"/>
                <c:pt idx="0">
                  <c:v>Gastos de Inversión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1.2077170488862116E-2"/>
                  <c:y val="5.2647549940553762E-2"/>
                </c:manualLayout>
              </c:layout>
              <c:spPr>
                <a:solidFill>
                  <a:srgbClr val="00FFFF"/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687894182556391E-2"/>
                      <c:h val="6.1084423455436958E-2"/>
                    </c:manualLayout>
                  </c15:layout>
                </c:ext>
              </c:extLst>
            </c:dLbl>
            <c:spPr>
              <a:solidFill>
                <a:srgbClr val="00FFFF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MINCIT!$B$1:$F$1</c:f>
              <c:strCache>
                <c:ptCount val="5"/>
                <c:pt idx="0">
                  <c:v>APR.  VIGENTE($)</c:v>
                </c:pt>
                <c:pt idx="1">
                  <c:v>COMPROMISOS($)</c:v>
                </c:pt>
                <c:pt idx="2">
                  <c:v>OBLIGACIONES ($)</c:v>
                </c:pt>
                <c:pt idx="3">
                  <c:v>   PAGOS($)</c:v>
                </c:pt>
                <c:pt idx="4">
                  <c:v>APR. SIN COMPROMETER ($)</c:v>
                </c:pt>
              </c:strCache>
            </c:strRef>
          </c:cat>
          <c:val>
            <c:numRef>
              <c:f>MINCIT!$B$6:$F$6</c:f>
              <c:numCache>
                <c:formatCode>#,##0</c:formatCode>
                <c:ptCount val="5"/>
                <c:pt idx="0">
                  <c:v>223089.92000100002</c:v>
                </c:pt>
                <c:pt idx="1">
                  <c:v>220569.269413</c:v>
                </c:pt>
                <c:pt idx="2">
                  <c:v>185176.505015</c:v>
                </c:pt>
                <c:pt idx="3">
                  <c:v>68974.500971000001</c:v>
                </c:pt>
                <c:pt idx="4">
                  <c:v>2520.6505880000186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63378544"/>
        <c:axId val="2087879424"/>
      </c:lineChart>
      <c:catAx>
        <c:axId val="186337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87879424"/>
        <c:crosses val="autoZero"/>
        <c:auto val="1"/>
        <c:lblAlgn val="ctr"/>
        <c:lblOffset val="100"/>
        <c:noMultiLvlLbl val="0"/>
      </c:catAx>
      <c:valAx>
        <c:axId val="208787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63378544"/>
        <c:crosses val="autoZero"/>
        <c:crossBetween val="between"/>
      </c:valAx>
      <c:spPr>
        <a:solidFill>
          <a:schemeClr val="bg1"/>
        </a:solidFill>
        <a:ln w="25400" cmpd="sng">
          <a:solidFill>
            <a:schemeClr val="tx1">
              <a:lumMod val="95000"/>
              <a:lumOff val="5000"/>
            </a:schemeClr>
          </a:solidFill>
        </a:ln>
        <a:scene3d>
          <a:camera prst="orthographicFront"/>
          <a:lightRig rig="threePt" dir="t"/>
        </a:scene3d>
        <a:sp3d>
          <a:bevelT w="6350"/>
        </a:sp3d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'GESTION GENERAL'!$A$4</c:f>
              <c:strCache>
                <c:ptCount val="1"/>
                <c:pt idx="0">
                  <c:v>Gastos de Personal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'GESTION GENERAL'!$B$3:$F$3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GENERAL'!$B$4:$F$4</c:f>
              <c:numCache>
                <c:formatCode>#,##0</c:formatCode>
                <c:ptCount val="5"/>
                <c:pt idx="0">
                  <c:v>43114.600299999998</c:v>
                </c:pt>
                <c:pt idx="1">
                  <c:v>37970.753588</c:v>
                </c:pt>
                <c:pt idx="2">
                  <c:v>36286.878423000002</c:v>
                </c:pt>
                <c:pt idx="3">
                  <c:v>36219.911996000003</c:v>
                </c:pt>
                <c:pt idx="4">
                  <c:v>5143.8467119999987</c:v>
                </c:pt>
              </c:numCache>
            </c:numRef>
          </c:val>
        </c:ser>
        <c:ser>
          <c:idx val="1"/>
          <c:order val="1"/>
          <c:tx>
            <c:strRef>
              <c:f>'GESTION GENERAL'!$A$5</c:f>
              <c:strCache>
                <c:ptCount val="1"/>
                <c:pt idx="0">
                  <c:v>Gastos Generales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'GESTION GENERAL'!$B$3:$F$3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GENERAL'!$B$5:$F$5</c:f>
              <c:numCache>
                <c:formatCode>#,##0</c:formatCode>
                <c:ptCount val="5"/>
                <c:pt idx="0">
                  <c:v>21735.35</c:v>
                </c:pt>
                <c:pt idx="1">
                  <c:v>21217.393872000001</c:v>
                </c:pt>
                <c:pt idx="2">
                  <c:v>19001.616249999999</c:v>
                </c:pt>
                <c:pt idx="3">
                  <c:v>19001.616249999999</c:v>
                </c:pt>
                <c:pt idx="4">
                  <c:v>517.95612799999799</c:v>
                </c:pt>
              </c:numCache>
            </c:numRef>
          </c:val>
        </c:ser>
        <c:ser>
          <c:idx val="2"/>
          <c:order val="2"/>
          <c:tx>
            <c:strRef>
              <c:f>'GESTION GENERAL'!$A$6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'GESTION GENERAL'!$B$3:$F$3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GENERAL'!$B$6:$F$6</c:f>
              <c:numCache>
                <c:formatCode>#,##0</c:formatCode>
                <c:ptCount val="5"/>
                <c:pt idx="0">
                  <c:v>89191.477341000005</c:v>
                </c:pt>
                <c:pt idx="1">
                  <c:v>72026.379488000006</c:v>
                </c:pt>
                <c:pt idx="2">
                  <c:v>71495.183560000005</c:v>
                </c:pt>
                <c:pt idx="3">
                  <c:v>71288.032045</c:v>
                </c:pt>
                <c:pt idx="4">
                  <c:v>17165.097852999999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7873440"/>
        <c:axId val="2087876704"/>
      </c:barChart>
      <c:lineChart>
        <c:grouping val="standard"/>
        <c:varyColors val="0"/>
        <c:ser>
          <c:idx val="3"/>
          <c:order val="3"/>
          <c:tx>
            <c:strRef>
              <c:f>'GESTION GENERAL'!$A$7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'GESTION GENERAL'!$B$3:$F$3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GENERAL'!$B$7:$F$7</c:f>
              <c:numCache>
                <c:formatCode>#,##0</c:formatCode>
                <c:ptCount val="5"/>
                <c:pt idx="0">
                  <c:v>256206.62265899999</c:v>
                </c:pt>
                <c:pt idx="1">
                  <c:v>256206.62265899999</c:v>
                </c:pt>
                <c:pt idx="2">
                  <c:v>196525.039479</c:v>
                </c:pt>
                <c:pt idx="3">
                  <c:v>184525.039479</c:v>
                </c:pt>
                <c:pt idx="4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'GESTION GENERAL'!$A$8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spPr>
                <a:solidFill>
                  <a:schemeClr val="accent5">
                    <a:lumMod val="40000"/>
                    <a:lumOff val="60000"/>
                  </a:schemeClr>
                </a:solidFill>
                <a:ln w="28575">
                  <a:solidFill>
                    <a:schemeClr val="accent5">
                      <a:lumMod val="7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accent5">
                    <a:lumMod val="40000"/>
                    <a:lumOff val="60000"/>
                  </a:schemeClr>
                </a:solidFill>
                <a:ln w="28575">
                  <a:solidFill>
                    <a:schemeClr val="accent5">
                      <a:lumMod val="7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accent5">
                    <a:lumMod val="40000"/>
                    <a:lumOff val="60000"/>
                  </a:schemeClr>
                </a:solidFill>
                <a:ln w="28575">
                  <a:solidFill>
                    <a:schemeClr val="accent5">
                      <a:lumMod val="7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accent5">
                    <a:lumMod val="40000"/>
                    <a:lumOff val="60000"/>
                  </a:schemeClr>
                </a:solidFill>
                <a:ln w="28575">
                  <a:solidFill>
                    <a:schemeClr val="accent5">
                      <a:lumMod val="7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accent5">
                    <a:lumMod val="40000"/>
                    <a:lumOff val="60000"/>
                  </a:schemeClr>
                </a:solidFill>
                <a:ln w="28575">
                  <a:solidFill>
                    <a:schemeClr val="accent5">
                      <a:lumMod val="7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noFill/>
              <a:ln w="28575">
                <a:solidFill>
                  <a:schemeClr val="accent5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'GESTION GENERAL'!$B$3:$F$3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GENERAL'!$B$8:$F$8</c:f>
              <c:numCache>
                <c:formatCode>#,##0</c:formatCode>
                <c:ptCount val="5"/>
                <c:pt idx="0">
                  <c:v>219110.00000100001</c:v>
                </c:pt>
                <c:pt idx="1">
                  <c:v>216720.97480200001</c:v>
                </c:pt>
                <c:pt idx="2">
                  <c:v>181968.850313</c:v>
                </c:pt>
                <c:pt idx="3">
                  <c:v>65935.489765999999</c:v>
                </c:pt>
                <c:pt idx="4">
                  <c:v>2389.0251989999961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87873440"/>
        <c:axId val="2087876704"/>
      </c:lineChart>
      <c:catAx>
        <c:axId val="208787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87876704"/>
        <c:crosses val="autoZero"/>
        <c:auto val="1"/>
        <c:lblAlgn val="ctr"/>
        <c:lblOffset val="100"/>
        <c:noMultiLvlLbl val="0"/>
      </c:catAx>
      <c:valAx>
        <c:axId val="208787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8787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GASTOS</a:t>
            </a:r>
            <a:r>
              <a:rPr lang="en-US" sz="1400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INVERSIÓN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4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703061416948501E-2"/>
          <c:y val="0.248961621352805"/>
          <c:w val="0.88320354585924565"/>
          <c:h val="0.7159709064823511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87878336"/>
        <c:axId val="2087870720"/>
        <c:axId val="0"/>
      </c:bar3DChart>
      <c:catAx>
        <c:axId val="208787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87870720"/>
        <c:crosses val="autoZero"/>
        <c:auto val="1"/>
        <c:lblAlgn val="ctr"/>
        <c:lblOffset val="100"/>
        <c:noMultiLvlLbl val="0"/>
      </c:catAx>
      <c:valAx>
        <c:axId val="208787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878783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DCE!$A$4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DCE!$B$3:$F$3</c:f>
              <c:strCache>
                <c:ptCount val="5"/>
                <c:pt idx="0">
                  <c:v>APR.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DCE!$B$4:$F$4</c:f>
              <c:numCache>
                <c:formatCode>#,##0</c:formatCode>
                <c:ptCount val="5"/>
                <c:pt idx="0">
                  <c:v>11515.483333</c:v>
                </c:pt>
                <c:pt idx="1">
                  <c:v>9853.1188970000003</c:v>
                </c:pt>
                <c:pt idx="2">
                  <c:v>9836.7530970000007</c:v>
                </c:pt>
                <c:pt idx="3">
                  <c:v>9836.7530970000007</c:v>
                </c:pt>
                <c:pt idx="4">
                  <c:v>1662.3644359999998</c:v>
                </c:pt>
              </c:numCache>
            </c:numRef>
          </c:val>
        </c:ser>
        <c:ser>
          <c:idx val="1"/>
          <c:order val="1"/>
          <c:tx>
            <c:strRef>
              <c:f>DCE!$A$5</c:f>
              <c:strCache>
                <c:ptCount val="1"/>
                <c:pt idx="0">
                  <c:v>Gastos Generales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DCE!$B$3:$F$3</c:f>
              <c:strCache>
                <c:ptCount val="5"/>
                <c:pt idx="0">
                  <c:v>APR.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DCE!$B$5:$F$5</c:f>
              <c:numCache>
                <c:formatCode>#,##0</c:formatCode>
                <c:ptCount val="5"/>
                <c:pt idx="0">
                  <c:v>1722.15</c:v>
                </c:pt>
                <c:pt idx="1">
                  <c:v>1547.8354300000001</c:v>
                </c:pt>
                <c:pt idx="2">
                  <c:v>1293.789348</c:v>
                </c:pt>
                <c:pt idx="3">
                  <c:v>1280.296679</c:v>
                </c:pt>
                <c:pt idx="4">
                  <c:v>174.31457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7"/>
        <c:axId val="2087867456"/>
        <c:axId val="2087879968"/>
      </c:barChart>
      <c:lineChart>
        <c:grouping val="standard"/>
        <c:varyColors val="0"/>
        <c:ser>
          <c:idx val="2"/>
          <c:order val="2"/>
          <c:tx>
            <c:strRef>
              <c:f>DCE!$A$6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solidFill>
                <a:schemeClr val="accent5">
                  <a:lumMod val="50000"/>
                </a:schemeClr>
              </a:solidFill>
              <a:ln w="38100"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DCE!$B$3:$F$3</c:f>
              <c:strCache>
                <c:ptCount val="5"/>
                <c:pt idx="0">
                  <c:v>APR.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DCE!$B$6:$F$6</c:f>
              <c:numCache>
                <c:formatCode>#,##0</c:formatCode>
                <c:ptCount val="5"/>
                <c:pt idx="0">
                  <c:v>3979.92</c:v>
                </c:pt>
                <c:pt idx="1">
                  <c:v>3848.2946109999998</c:v>
                </c:pt>
                <c:pt idx="2">
                  <c:v>3207.6547019999998</c:v>
                </c:pt>
                <c:pt idx="3">
                  <c:v>3039.0112049999998</c:v>
                </c:pt>
                <c:pt idx="4">
                  <c:v>131.62538900000027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87867456"/>
        <c:axId val="2087879968"/>
      </c:lineChart>
      <c:catAx>
        <c:axId val="20878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87879968"/>
        <c:crosses val="autoZero"/>
        <c:auto val="1"/>
        <c:lblAlgn val="ctr"/>
        <c:lblOffset val="100"/>
        <c:noMultiLvlLbl val="0"/>
      </c:catAx>
      <c:valAx>
        <c:axId val="208787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8786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06/12/2017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06/12/2017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B9DC-407B-2344-9824-77439FC184A6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0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90749-C10D-4141-8D2B-DB6D54C72244}" type="datetimeFigureOut">
              <a:rPr lang="es-CO"/>
              <a:pPr/>
              <a:t>06/12/2017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77BF4-B161-1648-A4F0-E91BAF87658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326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832499" y="274642"/>
            <a:ext cx="2430884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9843" y="274642"/>
            <a:ext cx="7140228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DC1EE-080E-F94A-866E-3C257521801E}" type="datetimeFigureOut">
              <a:rPr lang="es-CO"/>
              <a:pPr/>
              <a:t>06/12/2017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ACBA2-397A-D14B-A2F0-AB3843DC73D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16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1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69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36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81" y="273050"/>
            <a:ext cx="300883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673" y="273054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81" y="1435103"/>
            <a:ext cx="300883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269AE-8FAB-724E-823A-432F97780922}" type="datetimeFigureOut">
              <a:rPr lang="es-CO"/>
              <a:pPr/>
              <a:t>06/12/2017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57A5-87AD-3D45-B177-6ED57A8ABB6B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00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7957F-2DC7-5D47-9CE6-E62846EACDA6}" type="datetimeFigureOut">
              <a:rPr lang="es-CO"/>
              <a:pPr/>
              <a:t>06/12/2017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B83D-9016-3B41-B628-84E0153D53CD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90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011" y="274638"/>
            <a:ext cx="82315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011" y="1600203"/>
            <a:ext cx="82315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011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EE4E9C4-757B-184D-9BEF-99ED2173CBA9}" type="datetimeFigureOut">
              <a:rPr lang="es-CO"/>
              <a:pPr/>
              <a:t>06/12/2017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5148" y="6356353"/>
            <a:ext cx="2895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4070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C96CB90-59C4-9F4D-AA5B-204AE0123F81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12354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</a:t>
            </a:r>
            <a:endParaRPr lang="es-CO" sz="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753067"/>
              </p:ext>
            </p:extLst>
          </p:nvPr>
        </p:nvGraphicFramePr>
        <p:xfrm>
          <a:off x="180306" y="1556792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80306" y="980728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SECCIÓN 3501 – MINISTERIO DE COMERCIO INDUSTRIA Y TURISMO                                                                                 GRÁFICA DE EJECUCIÓN PRESUPUESTAL ACUMULADA CON CORTE AL 30 DE NOVIEMBRE DE 2017</a:t>
            </a:r>
            <a:endParaRPr lang="es-CO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56370" y="634696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201404"/>
              </p:ext>
            </p:extLst>
          </p:nvPr>
        </p:nvGraphicFramePr>
        <p:xfrm>
          <a:off x="108298" y="1503948"/>
          <a:ext cx="8928992" cy="4661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0" y="980728"/>
            <a:ext cx="8965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UNIDAD EJECUTORA 3501-01 GESTIÓN GENERAL                                                                                     GRÁFICA DE EJECUCIÓN PRESUPUESTAL ACUMULADA CON CORTE AL 30 DE NOVIEMBRE DE 2017</a:t>
            </a:r>
            <a:endParaRPr lang="es-CO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3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709347"/>
              </p:ext>
            </p:extLst>
          </p:nvPr>
        </p:nvGraphicFramePr>
        <p:xfrm>
          <a:off x="5652914" y="2492896"/>
          <a:ext cx="3384376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40346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184652"/>
              </p:ext>
            </p:extLst>
          </p:nvPr>
        </p:nvGraphicFramePr>
        <p:xfrm>
          <a:off x="146316" y="1566663"/>
          <a:ext cx="8928992" cy="445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827488"/>
              </p:ext>
            </p:extLst>
          </p:nvPr>
        </p:nvGraphicFramePr>
        <p:xfrm>
          <a:off x="146316" y="1700808"/>
          <a:ext cx="8749258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434348" y="991470"/>
            <a:ext cx="83529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b="1" dirty="0" smtClean="0">
                <a:solidFill>
                  <a:schemeClr val="bg1"/>
                </a:solidFill>
              </a:rPr>
              <a:t>UNIDAD EJECUTORA 3501-02 DIRECCIÓN GENERAL DE COMERCIO </a:t>
            </a:r>
            <a:r>
              <a:rPr lang="es-CO" sz="1300" b="1" dirty="0" smtClean="0">
                <a:solidFill>
                  <a:schemeClr val="bg1"/>
                </a:solidFill>
              </a:rPr>
              <a:t>EXTERIOR                              </a:t>
            </a:r>
            <a:r>
              <a:rPr lang="es-CO" sz="1300" b="1" dirty="0" smtClean="0">
                <a:solidFill>
                  <a:schemeClr val="bg1"/>
                </a:solidFill>
              </a:rPr>
              <a:t>GRÁFICA EJECUCIÓN PRESUPUESTAL ACUMULADA CON CORTE AL 30 DE NOVIEMBRE DE 2017</a:t>
            </a:r>
            <a:endParaRPr lang="es-CO" sz="1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MINCOMERCIO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45536BD-5C91-40CD-8ED4-0CE6A0F437FA}">
  <ds:schemaRefs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78c0e218-92de-485b-8390-04a7f5112d7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presentacion gd-fm-0160</Template>
  <TotalTime>635</TotalTime>
  <Words>80</Words>
  <Application>Microsoft Office PowerPoint</Application>
  <PresentationFormat>Personalizado</PresentationFormat>
  <Paragraphs>15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TEMPLATE_MINCOMERCIO 2014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82</cp:revision>
  <cp:lastPrinted>2017-12-06T13:35:23Z</cp:lastPrinted>
  <dcterms:created xsi:type="dcterms:W3CDTF">2017-04-03T19:01:49Z</dcterms:created>
  <dcterms:modified xsi:type="dcterms:W3CDTF">2017-12-06T14:10:28Z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