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5"/>
  </p:sldMasterIdLst>
  <p:notesMasterIdLst>
    <p:notesMasterId r:id="rId9"/>
  </p:notesMasterIdLst>
  <p:handoutMasterIdLst>
    <p:handoutMasterId r:id="rId10"/>
  </p:handoutMasterIdLst>
  <p:sldIdLst>
    <p:sldId id="665" r:id="rId6"/>
    <p:sldId id="662" r:id="rId7"/>
    <p:sldId id="667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F1BE01"/>
    <a:srgbClr val="0099FF"/>
    <a:srgbClr val="FF9900"/>
    <a:srgbClr val="BAEE12"/>
    <a:srgbClr val="8475F3"/>
    <a:srgbClr val="FFFFFF"/>
    <a:srgbClr val="FFC819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5036" autoAdjust="0"/>
  </p:normalViewPr>
  <p:slideViewPr>
    <p:cSldViewPr>
      <p:cViewPr varScale="1">
        <p:scale>
          <a:sx n="116" d="100"/>
          <a:sy n="116" d="100"/>
        </p:scale>
        <p:origin x="234" y="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NOVIEMBRE\GRAFICA%20NOVIEMBRE%2030%20DE%202016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NOVIEMBRE\GRAFICA%20NOVIEMBRE%2030%20DE%2020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GOSTO\GRAFICA%20CONSOLIDADO%20EJECUCION%20AGTO%2031%20DE%202016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SEPTIEMBRE\GRAFICA%20%20EJECUCION%20SEPTIEMBRE%2030%20DE%202016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NOVIEMBRE\GRAFICA%20NOVIEMBRE%2030%20DE%202016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2185744283694"/>
          <c:y val="2.9398469848575783E-2"/>
          <c:w val="0.70493613657252041"/>
          <c:h val="0.82315294695985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SECTOR!$A$9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rgbClr val="66CCFF"/>
              </a:solidFill>
              <a:round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SECTOR!$B$8:$G$8</c:f>
              <c:strCache>
                <c:ptCount val="6"/>
                <c:pt idx="0">
                  <c:v>APR.  VIGENTE($)</c:v>
                </c:pt>
                <c:pt idx="1">
                  <c:v>APLAZAMIENTOS  ($)</c:v>
                </c:pt>
                <c:pt idx="2">
                  <c:v>APR. VIG. SIN APLAZAMIENTOS ($)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</c:strCache>
            </c:strRef>
          </c:cat>
          <c:val>
            <c:numRef>
              <c:f>SECTOR!$B$9:$G$9</c:f>
              <c:numCache>
                <c:formatCode>#,##0</c:formatCode>
                <c:ptCount val="6"/>
                <c:pt idx="0">
                  <c:v>366563.56685499998</c:v>
                </c:pt>
                <c:pt idx="1">
                  <c:v>11078.742698</c:v>
                </c:pt>
                <c:pt idx="2">
                  <c:v>355484.824157</c:v>
                </c:pt>
                <c:pt idx="3">
                  <c:v>335290.967</c:v>
                </c:pt>
                <c:pt idx="4">
                  <c:v>313491.36499999999</c:v>
                </c:pt>
                <c:pt idx="5">
                  <c:v>305861.147</c:v>
                </c:pt>
              </c:numCache>
            </c:numRef>
          </c:val>
        </c:ser>
        <c:ser>
          <c:idx val="1"/>
          <c:order val="1"/>
          <c:tx>
            <c:strRef>
              <c:f>SECTOR!$A$10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rgbClr val="F1BE0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bg2">
                  <a:lumMod val="1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SECTOR!$B$8:$G$8</c:f>
              <c:strCache>
                <c:ptCount val="6"/>
                <c:pt idx="0">
                  <c:v>APR.  VIGENTE($)</c:v>
                </c:pt>
                <c:pt idx="1">
                  <c:v>APLAZAMIENTOS  ($)</c:v>
                </c:pt>
                <c:pt idx="2">
                  <c:v>APR. VIG. SIN APLAZAMIENTOS ($)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</c:strCache>
            </c:strRef>
          </c:cat>
          <c:val>
            <c:numRef>
              <c:f>SECTOR!$B$10:$G$10</c:f>
              <c:numCache>
                <c:formatCode>#,##0</c:formatCode>
                <c:ptCount val="6"/>
                <c:pt idx="0">
                  <c:v>198891.8</c:v>
                </c:pt>
                <c:pt idx="1">
                  <c:v>12422.343464</c:v>
                </c:pt>
                <c:pt idx="2">
                  <c:v>186469.45653599998</c:v>
                </c:pt>
                <c:pt idx="3">
                  <c:v>184595.51300000001</c:v>
                </c:pt>
                <c:pt idx="4">
                  <c:v>173587.02299999999</c:v>
                </c:pt>
                <c:pt idx="5">
                  <c:v>57668.21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3973984"/>
        <c:axId val="173975616"/>
      </c:barChart>
      <c:catAx>
        <c:axId val="17397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75616"/>
        <c:crosses val="autoZero"/>
        <c:auto val="1"/>
        <c:lblAlgn val="ctr"/>
        <c:lblOffset val="100"/>
        <c:noMultiLvlLbl val="0"/>
      </c:catAx>
      <c:valAx>
        <c:axId val="1739756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7398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9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60384"/>
        <c:axId val="173964736"/>
        <c:axId val="0"/>
      </c:bar3DChart>
      <c:catAx>
        <c:axId val="17396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64736"/>
        <c:crosses val="autoZero"/>
        <c:auto val="1"/>
        <c:lblAlgn val="ctr"/>
        <c:lblOffset val="100"/>
        <c:noMultiLvlLbl val="0"/>
      </c:catAx>
      <c:valAx>
        <c:axId val="17396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6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6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1">
            <a:lumMod val="40000"/>
            <a:lumOff val="6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  <a:sp3d>
          <a:contourClr>
            <a:schemeClr val="tx1">
              <a:lumMod val="95000"/>
              <a:lumOff val="5000"/>
            </a:schemeClr>
          </a:contourClr>
        </a:sp3d>
      </c:spPr>
    </c:sideWall>
    <c:backWall>
      <c:thickness val="0"/>
      <c:spPr>
        <a:solidFill>
          <a:schemeClr val="accent1">
            <a:lumMod val="40000"/>
            <a:lumOff val="6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  <a:sp3d>
          <a:contourClr>
            <a:schemeClr val="tx1">
              <a:lumMod val="95000"/>
              <a:lumOff val="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19223251660619498"/>
          <c:y val="1.4998169171951844E-2"/>
          <c:w val="0.80692851507476249"/>
          <c:h val="0.652922089719819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'GESTIÓN '!$A$9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'!$B$8:$G$8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APROPIACIÓNSIN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'GESTIÓN '!$B$9:$G$9</c:f>
              <c:numCache>
                <c:formatCode>#,##0</c:formatCode>
                <c:ptCount val="6"/>
                <c:pt idx="0">
                  <c:v>42106.13</c:v>
                </c:pt>
                <c:pt idx="1">
                  <c:v>406.99795</c:v>
                </c:pt>
                <c:pt idx="2">
                  <c:v>41699.13205</c:v>
                </c:pt>
                <c:pt idx="3">
                  <c:v>37342.489079999999</c:v>
                </c:pt>
                <c:pt idx="4">
                  <c:v>35185.344154999999</c:v>
                </c:pt>
                <c:pt idx="5">
                  <c:v>35019.998158000002</c:v>
                </c:pt>
              </c:numCache>
            </c:numRef>
          </c:val>
        </c:ser>
        <c:ser>
          <c:idx val="1"/>
          <c:order val="1"/>
          <c:tx>
            <c:strRef>
              <c:f>'GESTIÓN '!$A$10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'!$B$8:$G$8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APROPIACIÓNSIN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'GESTIÓN '!$B$10:$G$10</c:f>
              <c:numCache>
                <c:formatCode>#,##0</c:formatCode>
                <c:ptCount val="6"/>
                <c:pt idx="0">
                  <c:v>19052.129000000001</c:v>
                </c:pt>
                <c:pt idx="1">
                  <c:v>0</c:v>
                </c:pt>
                <c:pt idx="2">
                  <c:v>19052.129000000001</c:v>
                </c:pt>
                <c:pt idx="3">
                  <c:v>18366.989559000001</c:v>
                </c:pt>
                <c:pt idx="4">
                  <c:v>16494.766423000001</c:v>
                </c:pt>
                <c:pt idx="5">
                  <c:v>16000.587342000001</c:v>
                </c:pt>
              </c:numCache>
            </c:numRef>
          </c:val>
        </c:ser>
        <c:ser>
          <c:idx val="2"/>
          <c:order val="2"/>
          <c:tx>
            <c:strRef>
              <c:f>'GESTIÓN '!$A$11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'!$B$8:$G$8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APROPIACIÓNSIN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'GESTIÓN '!$B$11:$G$11</c:f>
              <c:numCache>
                <c:formatCode>#,##0</c:formatCode>
                <c:ptCount val="6"/>
                <c:pt idx="0">
                  <c:v>89676.938855</c:v>
                </c:pt>
                <c:pt idx="1">
                  <c:v>4458.4317870000004</c:v>
                </c:pt>
                <c:pt idx="2">
                  <c:v>85218.507068000006</c:v>
                </c:pt>
                <c:pt idx="3">
                  <c:v>71183.894459999996</c:v>
                </c:pt>
                <c:pt idx="4">
                  <c:v>70790.083838999999</c:v>
                </c:pt>
                <c:pt idx="5">
                  <c:v>70789.965677999993</c:v>
                </c:pt>
              </c:numCache>
            </c:numRef>
          </c:val>
        </c:ser>
        <c:ser>
          <c:idx val="3"/>
          <c:order val="3"/>
          <c:tx>
            <c:strRef>
              <c:f>'GESTIÓN '!$A$12</c:f>
              <c:strCache>
                <c:ptCount val="1"/>
                <c:pt idx="0">
                  <c:v>TRANSFERENCIAS DE CAPITAL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'!$B$8:$G$8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APROPIACIÓNSIN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'GESTIÓN '!$B$12:$G$12</c:f>
              <c:numCache>
                <c:formatCode>#,##0</c:formatCode>
                <c:ptCount val="6"/>
                <c:pt idx="0">
                  <c:v>203586.8</c:v>
                </c:pt>
                <c:pt idx="1">
                  <c:v>5563.3129609999996</c:v>
                </c:pt>
                <c:pt idx="2">
                  <c:v>198023.487039</c:v>
                </c:pt>
                <c:pt idx="3">
                  <c:v>198023.487039</c:v>
                </c:pt>
                <c:pt idx="4">
                  <c:v>180936.48867799999</c:v>
                </c:pt>
                <c:pt idx="5">
                  <c:v>174184.34325500001</c:v>
                </c:pt>
              </c:numCache>
            </c:numRef>
          </c:val>
        </c:ser>
        <c:ser>
          <c:idx val="4"/>
          <c:order val="4"/>
          <c:tx>
            <c:strRef>
              <c:f>'GESTIÓN '!$A$13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'!$B$8:$G$8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APROPIACIÓNSIN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'GESTIÓN '!$B$13:$G$13</c:f>
              <c:numCache>
                <c:formatCode>#,##0</c:formatCode>
                <c:ptCount val="6"/>
                <c:pt idx="0">
                  <c:v>195027.8</c:v>
                </c:pt>
                <c:pt idx="1">
                  <c:v>12422.343464</c:v>
                </c:pt>
                <c:pt idx="2">
                  <c:v>182605.45653599998</c:v>
                </c:pt>
                <c:pt idx="3">
                  <c:v>180800.409353</c:v>
                </c:pt>
                <c:pt idx="4">
                  <c:v>171007.19414800001</c:v>
                </c:pt>
                <c:pt idx="5">
                  <c:v>55167.847762999998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63104"/>
        <c:axId val="173966912"/>
        <c:axId val="0"/>
      </c:bar3DChart>
      <c:catAx>
        <c:axId val="173963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66912"/>
        <c:crosses val="autoZero"/>
        <c:auto val="1"/>
        <c:lblAlgn val="ctr"/>
        <c:lblOffset val="100"/>
        <c:noMultiLvlLbl val="0"/>
      </c:catAx>
      <c:valAx>
        <c:axId val="1739669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63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3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712272406891041E-2"/>
          <c:y val="0.93500217916787109"/>
          <c:w val="0.89057545518621795"/>
          <c:h val="6.49978208321289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905070168355277E-2"/>
          <c:y val="0.15382202121844984"/>
          <c:w val="0.96128478949493412"/>
          <c:h val="0.815805653644178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31855856222035E-2"/>
          <c:y val="0.1583329048279272"/>
          <c:w val="0.92256963144363946"/>
          <c:h val="0.84166709517207283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71264"/>
        <c:axId val="173971808"/>
        <c:axId val="0"/>
      </c:bar3DChart>
      <c:catAx>
        <c:axId val="1739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71808"/>
        <c:crosses val="autoZero"/>
        <c:auto val="1"/>
        <c:lblAlgn val="ctr"/>
        <c:lblOffset val="100"/>
        <c:noMultiLvlLbl val="0"/>
      </c:catAx>
      <c:valAx>
        <c:axId val="17397180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9712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565360"/>
        <c:axId val="229565904"/>
        <c:axId val="0"/>
      </c:bar3DChart>
      <c:catAx>
        <c:axId val="22956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9565904"/>
        <c:crosses val="autoZero"/>
        <c:auto val="1"/>
        <c:lblAlgn val="ctr"/>
        <c:lblOffset val="100"/>
        <c:noMultiLvlLbl val="0"/>
      </c:catAx>
      <c:valAx>
        <c:axId val="22956590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956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1">
            <a:lumMod val="40000"/>
            <a:lumOff val="60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sideWall>
    <c:backWall>
      <c:thickness val="0"/>
      <c:spPr>
        <a:solidFill>
          <a:schemeClr val="accent1">
            <a:lumMod val="40000"/>
            <a:lumOff val="60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15925861444482681"/>
          <c:y val="3.0830902760612715E-2"/>
          <c:w val="0.84074138555517319"/>
          <c:h val="0.621966786488605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'DIRECCION '!$A$10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'DIRECCION '!$B$9:$G$9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SIN APLAZAMIENTOS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</c:strCache>
            </c:strRef>
          </c:cat>
          <c:val>
            <c:numRef>
              <c:f>'DIRECCION '!$B$10:$G$10</c:f>
              <c:numCache>
                <c:formatCode>#,##0</c:formatCode>
                <c:ptCount val="6"/>
                <c:pt idx="0">
                  <c:v>10328.337</c:v>
                </c:pt>
                <c:pt idx="1">
                  <c:v>650</c:v>
                </c:pt>
                <c:pt idx="2">
                  <c:v>9678.3369999999995</c:v>
                </c:pt>
                <c:pt idx="3">
                  <c:v>8725.5382109999991</c:v>
                </c:pt>
                <c:pt idx="4">
                  <c:v>8716.5031589999999</c:v>
                </c:pt>
                <c:pt idx="5">
                  <c:v>8522.4210449999991</c:v>
                </c:pt>
              </c:numCache>
            </c:numRef>
          </c:val>
        </c:ser>
        <c:ser>
          <c:idx val="1"/>
          <c:order val="1"/>
          <c:tx>
            <c:strRef>
              <c:f>'DIRECCION '!$A$11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'DIRECCION '!$B$9:$G$9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SIN APLAZAMIENTOS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</c:strCache>
            </c:strRef>
          </c:cat>
          <c:val>
            <c:numRef>
              <c:f>'DIRECCION '!$B$11:$G$11</c:f>
              <c:numCache>
                <c:formatCode>#,##0</c:formatCode>
                <c:ptCount val="6"/>
                <c:pt idx="0">
                  <c:v>1813.232</c:v>
                </c:pt>
                <c:pt idx="2">
                  <c:v>1813.232</c:v>
                </c:pt>
                <c:pt idx="3">
                  <c:v>1648.569064</c:v>
                </c:pt>
                <c:pt idx="4">
                  <c:v>1368.178793</c:v>
                </c:pt>
                <c:pt idx="5">
                  <c:v>1343.831993</c:v>
                </c:pt>
              </c:numCache>
            </c:numRef>
          </c:val>
        </c:ser>
        <c:ser>
          <c:idx val="2"/>
          <c:order val="2"/>
          <c:tx>
            <c:strRef>
              <c:f>'DIRECCION '!$A$12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'DIRECCION '!$B$9:$G$9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SIN APLAZAMIENTOS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</c:strCache>
            </c:strRef>
          </c:cat>
          <c:val>
            <c:numRef>
              <c:f>'DIRECCION '!$B$12:$G$12</c:f>
              <c:numCache>
                <c:formatCode>#,##0</c:formatCode>
                <c:ptCount val="6"/>
                <c:pt idx="0">
                  <c:v>3864</c:v>
                </c:pt>
                <c:pt idx="2">
                  <c:v>3864</c:v>
                </c:pt>
                <c:pt idx="3">
                  <c:v>3795.1036730000001</c:v>
                </c:pt>
                <c:pt idx="4">
                  <c:v>2579.8295480000002</c:v>
                </c:pt>
                <c:pt idx="5">
                  <c:v>2500.3625969999998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559376"/>
        <c:axId val="229571344"/>
        <c:axId val="0"/>
      </c:bar3DChart>
      <c:catAx>
        <c:axId val="22955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9571344"/>
        <c:crosses val="autoZero"/>
        <c:auto val="1"/>
        <c:lblAlgn val="ctr"/>
        <c:lblOffset val="100"/>
        <c:noMultiLvlLbl val="0"/>
      </c:catAx>
      <c:valAx>
        <c:axId val="22957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9559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06/12/2016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06/12/2016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122363"/>
            <a:ext cx="77737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8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1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60" y="365125"/>
            <a:ext cx="5801732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2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9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5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7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2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0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5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4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7"/>
            <a:ext cx="788807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7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7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8511-0866-4B1E-B134-A2E3F99F32FD}" type="datetimeFigureOut">
              <a:rPr lang="es-CO" smtClean="0"/>
              <a:t>06/12/2016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A681-6C50-4B76-87DD-2CE1410FEE47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0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41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7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7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7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7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7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06/12/2016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2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3649" r:id="rId14"/>
    <p:sldLayoutId id="2147483650" r:id="rId15"/>
    <p:sldLayoutId id="2147483651" r:id="rId16"/>
    <p:sldLayoutId id="2147483652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60426" y="609329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46531" y="925759"/>
            <a:ext cx="74145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 smtClean="0"/>
              <a:t>SECCIÓN 3501-01 MINCOMERCIO</a:t>
            </a:r>
          </a:p>
          <a:p>
            <a:pPr algn="ctr"/>
            <a:r>
              <a:rPr lang="es-CO" sz="1200" b="1" dirty="0" smtClean="0"/>
              <a:t>GRÁFICA EJECUCIÓN PRESUPUESTAL ACUMULADA CON CORTE AL 30 DE NOVIEMBRE DE 2016</a:t>
            </a:r>
            <a:endParaRPr lang="es-CO" sz="12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429441"/>
              </p:ext>
            </p:extLst>
          </p:nvPr>
        </p:nvGraphicFramePr>
        <p:xfrm>
          <a:off x="36290" y="1484784"/>
          <a:ext cx="9001000" cy="482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6290" y="6021288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28441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6330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52314" y="908720"/>
            <a:ext cx="8424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GÉSTIÓN GENERAL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</a:t>
            </a:r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 DE NOVIEMBRE DE 2016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745596"/>
              </p:ext>
            </p:extLst>
          </p:nvPr>
        </p:nvGraphicFramePr>
        <p:xfrm>
          <a:off x="108298" y="1556792"/>
          <a:ext cx="8784976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674341"/>
              </p:ext>
            </p:extLst>
          </p:nvPr>
        </p:nvGraphicFramePr>
        <p:xfrm>
          <a:off x="0" y="1514401"/>
          <a:ext cx="9037290" cy="465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0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8378" y="771781"/>
            <a:ext cx="7632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EJECUTORA 3501-02 DIRECCIÓN GRAL DE COMERCIO EXTERIOR </a:t>
            </a:r>
          </a:p>
          <a:p>
            <a:pPr algn="ctr"/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NOVIEMBRE DE 2016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22129"/>
              </p:ext>
            </p:extLst>
          </p:nvPr>
        </p:nvGraphicFramePr>
        <p:xfrm>
          <a:off x="2988618" y="1709738"/>
          <a:ext cx="2952328" cy="459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619318"/>
              </p:ext>
            </p:extLst>
          </p:nvPr>
        </p:nvGraphicFramePr>
        <p:xfrm>
          <a:off x="5868936" y="1709738"/>
          <a:ext cx="2952330" cy="44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672915"/>
              </p:ext>
            </p:extLst>
          </p:nvPr>
        </p:nvGraphicFramePr>
        <p:xfrm>
          <a:off x="108298" y="1562128"/>
          <a:ext cx="8784976" cy="445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574017"/>
              </p:ext>
            </p:extLst>
          </p:nvPr>
        </p:nvGraphicFramePr>
        <p:xfrm>
          <a:off x="396330" y="1562128"/>
          <a:ext cx="8064896" cy="453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424123"/>
              </p:ext>
            </p:extLst>
          </p:nvPr>
        </p:nvGraphicFramePr>
        <p:xfrm>
          <a:off x="0" y="1464859"/>
          <a:ext cx="9037290" cy="462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8318" y="6252701"/>
            <a:ext cx="11161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5080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5536BD-5C91-40CD-8ED4-0CE6A0F437FA}">
  <ds:schemaRefs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2522</TotalTime>
  <Words>65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232</cp:revision>
  <cp:lastPrinted>2016-08-05T13:58:31Z</cp:lastPrinted>
  <dcterms:created xsi:type="dcterms:W3CDTF">2015-05-07T20:18:47Z</dcterms:created>
  <dcterms:modified xsi:type="dcterms:W3CDTF">2016-12-06T19:24:49Z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