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15"/>
  </p:notesMasterIdLst>
  <p:sldIdLst>
    <p:sldId id="260" r:id="rId2"/>
    <p:sldId id="286" r:id="rId3"/>
    <p:sldId id="281" r:id="rId4"/>
    <p:sldId id="280" r:id="rId5"/>
    <p:sldId id="266" r:id="rId6"/>
    <p:sldId id="264" r:id="rId7"/>
    <p:sldId id="282" r:id="rId8"/>
    <p:sldId id="272" r:id="rId9"/>
    <p:sldId id="285" r:id="rId10"/>
    <p:sldId id="284" r:id="rId11"/>
    <p:sldId id="287" r:id="rId12"/>
    <p:sldId id="288" r:id="rId13"/>
    <p:sldId id="279" r:id="rId14"/>
  </p:sldIdLst>
  <p:sldSz cx="9144000" cy="5143500" type="screen16x9"/>
  <p:notesSz cx="6858000" cy="9144000"/>
  <p:embeddedFontLst>
    <p:embeddedFont>
      <p:font typeface="Work Sans SemiBold" panose="020B0604020202020204" charset="0"/>
      <p:bold r:id="rId16"/>
    </p:embeddedFont>
    <p:embeddedFont>
      <p:font typeface="Work Sans" panose="020B0604020202020204" charset="0"/>
      <p:regular r:id="rId17"/>
    </p:embeddedFont>
    <p:embeddedFont>
      <p:font typeface="Work Sans Light"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574"/>
  </p:normalViewPr>
  <p:slideViewPr>
    <p:cSldViewPr snapToGrid="0" snapToObjects="1" showGuides="1">
      <p:cViewPr varScale="1">
        <p:scale>
          <a:sx n="69" d="100"/>
          <a:sy n="69" d="100"/>
        </p:scale>
        <p:origin x="90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68762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712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33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38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mtClean="0"/>
              <a:t>SI TIENEN LOS LOGOS POR SEPARADO QUEDARIAN MEJOR</a:t>
            </a:r>
            <a:endParaRPr lang="es-ES"/>
          </a:p>
        </p:txBody>
      </p:sp>
    </p:spTree>
    <p:extLst>
      <p:ext uri="{BB962C8B-B14F-4D97-AF65-F5344CB8AC3E}">
        <p14:creationId xmlns:p14="http://schemas.microsoft.com/office/powerpoint/2010/main" val="50800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39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88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7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24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35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63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1671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44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49" name="Google Shape;49;p8"/>
          <p:cNvSpPr txBox="1"/>
          <p:nvPr/>
        </p:nvSpPr>
        <p:spPr>
          <a:xfrm>
            <a:off x="367469" y="98782"/>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Presidencia de la República de Colombia</a:t>
            </a:r>
            <a:endParaRPr sz="600" b="0" i="0" u="none" strike="noStrike" cap="none"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69" name="Google Shape;69;p9"/>
          <p:cNvSpPr txBox="1"/>
          <p:nvPr/>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Presidencia de la República de Colombia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63361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37687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3768725" y="1733023"/>
            <a:ext cx="43077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0054BC"/>
              </a:buClr>
              <a:buSzPts val="3000"/>
              <a:buFont typeface="Work Sans Light"/>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xmlns="" id="{7EA52621-5AD7-FE4D-8401-6200F1765F30}"/>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Presidencia de la República de Colombia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xmlns="" id="{2878297F-D1F8-3A48-B1CC-2D20ABA28118}"/>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Presidencia de la República de Colombia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1_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13" name="Google Shape;13;p2"/>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14" name="Google Shape;14;p2"/>
          <p:cNvSpPr/>
          <p:nvPr/>
        </p:nvSpPr>
        <p:spPr>
          <a:xfrm>
            <a:off x="6482817" y="0"/>
            <a:ext cx="26661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5;p2"/>
          <p:cNvSpPr txBox="1"/>
          <p:nvPr/>
        </p:nvSpPr>
        <p:spPr>
          <a:xfrm>
            <a:off x="1098468" y="4856142"/>
            <a:ext cx="4292929"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chemeClr val="lt1"/>
              </a:solidFill>
              <a:latin typeface="Work Sans"/>
              <a:ea typeface="Work Sans"/>
              <a:cs typeface="Work Sans"/>
              <a:sym typeface="Work Sans"/>
            </a:endParaRPr>
          </a:p>
        </p:txBody>
      </p:sp>
      <p:pic>
        <p:nvPicPr>
          <p:cNvPr id="3" name="Imagen 2">
            <a:extLst>
              <a:ext uri="{FF2B5EF4-FFF2-40B4-BE49-F238E27FC236}">
                <a16:creationId xmlns:a16="http://schemas.microsoft.com/office/drawing/2014/main" xmlns="" id="{1C8628DE-E36C-1640-B325-EA806A440455}"/>
              </a:ext>
            </a:extLst>
          </p:cNvPr>
          <p:cNvPicPr>
            <a:picLocks noChangeAspect="1"/>
          </p:cNvPicPr>
          <p:nvPr userDrawn="1"/>
        </p:nvPicPr>
        <p:blipFill>
          <a:blip r:embed="rId2"/>
          <a:stretch>
            <a:fillRect/>
          </a:stretch>
        </p:blipFill>
        <p:spPr>
          <a:xfrm>
            <a:off x="4032985" y="2233060"/>
            <a:ext cx="4186841" cy="817423"/>
          </a:xfrm>
          <a:prstGeom prst="rect">
            <a:avLst/>
          </a:prstGeom>
        </p:spPr>
      </p:pic>
    </p:spTree>
    <p:extLst>
      <p:ext uri="{BB962C8B-B14F-4D97-AF65-F5344CB8AC3E}">
        <p14:creationId xmlns:p14="http://schemas.microsoft.com/office/powerpoint/2010/main" val="869793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9" r:id="rId4"/>
    <p:sldLayoutId id="2147483660"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3761125" y="3344460"/>
            <a:ext cx="5127000" cy="1328400"/>
          </a:xfrm>
          <a:prstGeom prst="rect">
            <a:avLst/>
          </a:prstGeom>
          <a:noFill/>
          <a:ln>
            <a:noFill/>
          </a:ln>
        </p:spPr>
        <p:txBody>
          <a:bodyPr spcFirstLastPara="1" wrap="square" lIns="68575" tIns="34275" rIns="68575" bIns="34275" anchor="t" anchorCtr="0">
            <a:noAutofit/>
          </a:bodyPr>
          <a:lstStyle/>
          <a:p>
            <a:pPr marL="0" marR="0" lvl="0" indent="0" algn="ctr" rtl="0">
              <a:lnSpc>
                <a:spcPct val="115000"/>
              </a:lnSpc>
              <a:spcBef>
                <a:spcPts val="800"/>
              </a:spcBef>
              <a:spcAft>
                <a:spcPts val="0"/>
              </a:spcAft>
              <a:buClr>
                <a:srgbClr val="0054BC"/>
              </a:buClr>
              <a:buSzPts val="2100"/>
              <a:buFont typeface="Arial"/>
              <a:buNone/>
            </a:pPr>
            <a:r>
              <a:rPr lang="es-CO" sz="1800" dirty="0" smtClean="0">
                <a:solidFill>
                  <a:srgbClr val="FFFFFF"/>
                </a:solidFill>
                <a:latin typeface="Work Sans SemiBold"/>
                <a:ea typeface="Work Sans SemiBold"/>
                <a:cs typeface="Work Sans SemiBold"/>
                <a:sym typeface="Work Sans SemiBold"/>
              </a:rPr>
              <a:t>Abril 10 de 2019</a:t>
            </a:r>
            <a:endParaRPr sz="1800" b="0" i="0" u="none" strike="noStrike" cap="none" dirty="0">
              <a:solidFill>
                <a:srgbClr val="FFFFFF"/>
              </a:solidFill>
              <a:latin typeface="Work Sans SemiBold"/>
              <a:ea typeface="Work Sans SemiBold"/>
              <a:cs typeface="Work Sans SemiBold"/>
              <a:sym typeface="Work Sans SemiBold"/>
            </a:endParaRPr>
          </a:p>
        </p:txBody>
      </p:sp>
      <p:sp>
        <p:nvSpPr>
          <p:cNvPr id="127" name="Google Shape;127;p20"/>
          <p:cNvSpPr txBox="1">
            <a:spLocks noGrp="1"/>
          </p:cNvSpPr>
          <p:nvPr>
            <p:ph type="title"/>
          </p:nvPr>
        </p:nvSpPr>
        <p:spPr>
          <a:xfrm>
            <a:off x="3761125" y="2061797"/>
            <a:ext cx="4752600" cy="838725"/>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SzPts val="1400"/>
              <a:buNone/>
            </a:pPr>
            <a:r>
              <a:rPr lang="es-CO" sz="4800" b="1" dirty="0" smtClean="0">
                <a:solidFill>
                  <a:srgbClr val="FFFFFF"/>
                </a:solidFill>
                <a:sym typeface="Work Sans Light"/>
              </a:rPr>
              <a:t>Exporta Fácil</a:t>
            </a:r>
            <a:endParaRPr sz="4800" b="1" dirty="0">
              <a:solidFill>
                <a:srgbClr val="FFFFFF"/>
              </a:solidFill>
            </a:endParaRPr>
          </a:p>
        </p:txBody>
      </p:sp>
      <p:pic>
        <p:nvPicPr>
          <p:cNvPr id="4" name="Imagen 3" descr="LOGOmincomercio-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84" y="438179"/>
            <a:ext cx="4479582" cy="8846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658280" y="466780"/>
            <a:ext cx="2829503" cy="82470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sz="4400" b="1" dirty="0" smtClean="0"/>
              <a:t>Beneficios</a:t>
            </a:r>
            <a:r>
              <a:rPr lang="es-CO" b="1" dirty="0" smtClean="0"/>
              <a:t>  </a:t>
            </a:r>
            <a:endParaRPr b="1" dirty="0"/>
          </a:p>
        </p:txBody>
      </p:sp>
      <p:sp>
        <p:nvSpPr>
          <p:cNvPr id="5" name="Google Shape;160;p24"/>
          <p:cNvSpPr txBox="1">
            <a:spLocks noGrp="1"/>
          </p:cNvSpPr>
          <p:nvPr>
            <p:ph type="body" idx="1"/>
          </p:nvPr>
        </p:nvSpPr>
        <p:spPr>
          <a:xfrm>
            <a:off x="1273280" y="1422109"/>
            <a:ext cx="7635589" cy="3563690"/>
          </a:xfrm>
          <a:prstGeom prst="rect">
            <a:avLst/>
          </a:prstGeom>
          <a:noFill/>
          <a:ln>
            <a:noFill/>
          </a:ln>
        </p:spPr>
        <p:txBody>
          <a:bodyPr spcFirstLastPara="1" wrap="square" lIns="68575" tIns="34275" rIns="68575" bIns="34275" anchor="t" anchorCtr="0">
            <a:noAutofit/>
          </a:bodyPr>
          <a:lstStyle/>
          <a:p>
            <a:pPr marL="425450" lvl="0" indent="-285750" algn="just">
              <a:buClr>
                <a:srgbClr val="FFFFFF"/>
              </a:buClr>
              <a:buSzPts val="1400"/>
              <a:buFont typeface="Wingdings" panose="05000000000000000000" pitchFamily="2" charset="2"/>
              <a:buChar char="Ø"/>
            </a:pPr>
            <a:r>
              <a:rPr lang="es-CO" sz="1800" dirty="0" smtClean="0"/>
              <a:t>Simplificación de los procesos y reducción de costos.</a:t>
            </a:r>
            <a:endParaRPr lang="es-CO" sz="1800" dirty="0"/>
          </a:p>
          <a:p>
            <a:pPr marL="425450" lvl="0" indent="-285750" algn="just">
              <a:buClr>
                <a:srgbClr val="FFFFFF"/>
              </a:buClr>
              <a:buSzPts val="1400"/>
              <a:buFont typeface="Wingdings" panose="05000000000000000000" pitchFamily="2" charset="2"/>
              <a:buChar char="Ø"/>
            </a:pPr>
            <a:r>
              <a:rPr lang="es-CO" sz="1800" dirty="0" smtClean="0"/>
              <a:t>Acercamiento </a:t>
            </a:r>
            <a:r>
              <a:rPr lang="es-CO" sz="1800" dirty="0"/>
              <a:t>de las MIPYMES a los servicios logísticos</a:t>
            </a:r>
            <a:r>
              <a:rPr lang="es-CO" sz="1800" dirty="0" smtClean="0"/>
              <a:t>:</a:t>
            </a:r>
          </a:p>
          <a:p>
            <a:pPr marL="882650" lvl="1" indent="-285750" algn="just">
              <a:buClr>
                <a:srgbClr val="FFFFFF"/>
              </a:buClr>
              <a:buSzPts val="1400"/>
              <a:buFont typeface="Wingdings" panose="05000000000000000000" pitchFamily="2" charset="2"/>
              <a:buChar char="§"/>
            </a:pPr>
            <a:r>
              <a:rPr lang="es-CO" sz="1200" dirty="0"/>
              <a:t>P</a:t>
            </a:r>
            <a:r>
              <a:rPr lang="es-CO" sz="1200" dirty="0" smtClean="0"/>
              <a:t>roceso de inspección a la mercancía de forma ágil y eficiente.</a:t>
            </a:r>
          </a:p>
          <a:p>
            <a:pPr marL="882650" lvl="1" indent="-285750" algn="just">
              <a:buClr>
                <a:srgbClr val="FFFFFF"/>
              </a:buClr>
              <a:buSzPts val="1400"/>
              <a:buFont typeface="Wingdings" panose="05000000000000000000" pitchFamily="2" charset="2"/>
              <a:buChar char="§"/>
            </a:pPr>
            <a:r>
              <a:rPr lang="es-CO" sz="1200" dirty="0" smtClean="0"/>
              <a:t>El proceso no requiere intermediación aduanera</a:t>
            </a:r>
          </a:p>
          <a:p>
            <a:pPr marL="882650" lvl="1" indent="-285750" algn="just">
              <a:buClr>
                <a:srgbClr val="FFFFFF"/>
              </a:buClr>
              <a:buSzPts val="1400"/>
              <a:buFont typeface="Wingdings" panose="05000000000000000000" pitchFamily="2" charset="2"/>
              <a:buChar char="§"/>
            </a:pPr>
            <a:r>
              <a:rPr lang="es-CO" sz="1200" dirty="0" smtClean="0"/>
              <a:t>Facilitación de exportaciones en ciudades donde no hay aduanas. </a:t>
            </a:r>
          </a:p>
          <a:p>
            <a:pPr marL="882650" lvl="1" indent="-285750" algn="just">
              <a:buClr>
                <a:srgbClr val="FFFFFF"/>
              </a:buClr>
              <a:buSzPts val="1400"/>
              <a:buFont typeface="Wingdings" panose="05000000000000000000" pitchFamily="2" charset="2"/>
              <a:buChar char="§"/>
            </a:pPr>
            <a:r>
              <a:rPr lang="es-CO" sz="1200" dirty="0" smtClean="0"/>
              <a:t>Seguro para la mercancía que cubre hasta el 96% del valor declarado</a:t>
            </a:r>
          </a:p>
          <a:p>
            <a:pPr marL="425450" lvl="0" indent="-285750" algn="just">
              <a:buClr>
                <a:srgbClr val="FFFFFF"/>
              </a:buClr>
              <a:buSzPts val="1400"/>
              <a:buFont typeface="Wingdings" panose="05000000000000000000" pitchFamily="2" charset="2"/>
              <a:buChar char="Ø"/>
            </a:pPr>
            <a:r>
              <a:rPr lang="es-CO" sz="1800" dirty="0" smtClean="0"/>
              <a:t>Aumento </a:t>
            </a:r>
            <a:r>
              <a:rPr lang="es-CO" sz="1800" dirty="0"/>
              <a:t>en el portafolio de productos de exportación</a:t>
            </a:r>
            <a:r>
              <a:rPr lang="es-CO" sz="1800" dirty="0" smtClean="0"/>
              <a:t>.</a:t>
            </a:r>
          </a:p>
          <a:p>
            <a:pPr marL="425450" lvl="0" indent="-285750" algn="just">
              <a:buClr>
                <a:srgbClr val="FFFFFF"/>
              </a:buClr>
              <a:buSzPts val="1400"/>
              <a:buFont typeface="Wingdings" panose="05000000000000000000" pitchFamily="2" charset="2"/>
              <a:buChar char="Ø"/>
            </a:pPr>
            <a:r>
              <a:rPr lang="es-CO" sz="1800" dirty="0" smtClean="0"/>
              <a:t>Diversificación </a:t>
            </a:r>
            <a:r>
              <a:rPr lang="es-CO" sz="1800" dirty="0"/>
              <a:t>de mercados</a:t>
            </a:r>
            <a:r>
              <a:rPr lang="es-CO" sz="1800" dirty="0" smtClean="0"/>
              <a:t>.</a:t>
            </a:r>
          </a:p>
          <a:p>
            <a:pPr marL="425450" lvl="0" indent="-285750" algn="just">
              <a:buClr>
                <a:srgbClr val="FFFFFF"/>
              </a:buClr>
              <a:buSzPts val="1400"/>
              <a:buFont typeface="Wingdings" panose="05000000000000000000" pitchFamily="2" charset="2"/>
              <a:buChar char="Ø"/>
            </a:pPr>
            <a:r>
              <a:rPr lang="es-CO" sz="1800" dirty="0" smtClean="0"/>
              <a:t>Recibir los </a:t>
            </a:r>
            <a:r>
              <a:rPr lang="es-CO" sz="1800" dirty="0"/>
              <a:t>recursos de la devolución del IVA generado por la exportación del los productos.</a:t>
            </a:r>
          </a:p>
          <a:p>
            <a:pPr marL="425450" lvl="0" indent="-285750" algn="just">
              <a:buClr>
                <a:srgbClr val="FFFFFF"/>
              </a:buClr>
              <a:buSzPts val="1400"/>
              <a:buFont typeface="Wingdings" panose="05000000000000000000" pitchFamily="2" charset="2"/>
              <a:buChar char="Ø"/>
            </a:pPr>
            <a:endParaRPr lang="es-CO" sz="2000" dirty="0"/>
          </a:p>
          <a:p>
            <a:pPr marL="139700" lvl="0" indent="0" algn="l" rtl="0">
              <a:lnSpc>
                <a:spcPct val="90000"/>
              </a:lnSpc>
              <a:spcBef>
                <a:spcPts val="800"/>
              </a:spcBef>
              <a:spcAft>
                <a:spcPts val="0"/>
              </a:spcAft>
              <a:buClr>
                <a:srgbClr val="FFFFFF"/>
              </a:buClr>
              <a:buSzPts val="1400"/>
              <a:buNone/>
            </a:pPr>
            <a:endParaRPr sz="1800" dirty="0"/>
          </a:p>
        </p:txBody>
      </p:sp>
    </p:spTree>
    <p:extLst>
      <p:ext uri="{BB962C8B-B14F-4D97-AF65-F5344CB8AC3E}">
        <p14:creationId xmlns:p14="http://schemas.microsoft.com/office/powerpoint/2010/main" val="2360667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4196642" y="759977"/>
            <a:ext cx="4467496" cy="64019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b="1" dirty="0" smtClean="0"/>
              <a:t>Operador Postal Oficial    </a:t>
            </a:r>
            <a:endParaRPr b="1" dirty="0"/>
          </a:p>
        </p:txBody>
      </p:sp>
      <p:sp>
        <p:nvSpPr>
          <p:cNvPr id="160" name="Google Shape;160;p24"/>
          <p:cNvSpPr txBox="1">
            <a:spLocks noGrp="1"/>
          </p:cNvSpPr>
          <p:nvPr>
            <p:ph type="body" idx="3"/>
          </p:nvPr>
        </p:nvSpPr>
        <p:spPr>
          <a:xfrm>
            <a:off x="466806" y="1955537"/>
            <a:ext cx="8018853" cy="2821577"/>
          </a:xfrm>
          <a:prstGeom prst="rect">
            <a:avLst/>
          </a:prstGeom>
          <a:noFill/>
          <a:ln>
            <a:noFill/>
          </a:ln>
        </p:spPr>
        <p:txBody>
          <a:bodyPr spcFirstLastPara="1" wrap="square" lIns="68575" tIns="34275" rIns="68575" bIns="34275" anchor="t" anchorCtr="0">
            <a:noAutofit/>
          </a:bodyPr>
          <a:lstStyle/>
          <a:p>
            <a:pPr marL="425450" indent="-285750" algn="just">
              <a:buClr>
                <a:srgbClr val="FFFFFF"/>
              </a:buClr>
              <a:buSzPts val="1400"/>
              <a:buFont typeface="Wingdings" panose="05000000000000000000" pitchFamily="2" charset="2"/>
              <a:buChar char="Ø"/>
            </a:pPr>
            <a:r>
              <a:rPr lang="es-CO" sz="1600" dirty="0" smtClean="0"/>
              <a:t>El </a:t>
            </a:r>
            <a:r>
              <a:rPr lang="es-CO" sz="1600" dirty="0"/>
              <a:t>Operador Postal Oficial Servicios Postales Nacionales S.A., opera bajo la marca 4 – 72; </a:t>
            </a:r>
            <a:endParaRPr lang="es-CO" sz="1600" dirty="0" smtClean="0"/>
          </a:p>
          <a:p>
            <a:pPr marL="425450" indent="-285750" algn="just">
              <a:buClr>
                <a:srgbClr val="FFFFFF"/>
              </a:buClr>
              <a:buSzPts val="1400"/>
              <a:buFont typeface="Wingdings" panose="05000000000000000000" pitchFamily="2" charset="2"/>
              <a:buChar char="Ø"/>
            </a:pPr>
            <a:r>
              <a:rPr lang="es-CO" sz="1600" dirty="0" smtClean="0"/>
              <a:t>Fue </a:t>
            </a:r>
            <a:r>
              <a:rPr lang="es-CO" sz="1600" dirty="0"/>
              <a:t>creado como una filial de la Administración Postal Nacional (</a:t>
            </a:r>
            <a:r>
              <a:rPr lang="es-CO" sz="1600" dirty="0" err="1"/>
              <a:t>Adpostal</a:t>
            </a:r>
            <a:r>
              <a:rPr lang="es-CO" sz="1600" dirty="0"/>
              <a:t>) mediante el decreto 4310 de 2005; </a:t>
            </a:r>
            <a:endParaRPr lang="es-CO" sz="1600" dirty="0" smtClean="0"/>
          </a:p>
          <a:p>
            <a:pPr marL="425450" indent="-285750" algn="just">
              <a:buClr>
                <a:srgbClr val="FFFFFF"/>
              </a:buClr>
              <a:buSzPts val="1400"/>
              <a:buFont typeface="Wingdings" panose="05000000000000000000" pitchFamily="2" charset="2"/>
              <a:buChar char="Ø"/>
            </a:pPr>
            <a:r>
              <a:rPr lang="es-CO" sz="1600" dirty="0" smtClean="0"/>
              <a:t>Garantiza </a:t>
            </a:r>
            <a:r>
              <a:rPr lang="es-CO" sz="1600" dirty="0"/>
              <a:t>la prestación de los servicios postales en el país;</a:t>
            </a:r>
          </a:p>
          <a:p>
            <a:pPr marL="425450" lvl="0" indent="-285750" algn="just">
              <a:buClr>
                <a:srgbClr val="FFFFFF"/>
              </a:buClr>
              <a:buSzPts val="1400"/>
              <a:buFont typeface="Wingdings" panose="05000000000000000000" pitchFamily="2" charset="2"/>
              <a:buChar char="Ø"/>
            </a:pPr>
            <a:r>
              <a:rPr lang="es-CO" sz="1600" dirty="0" smtClean="0"/>
              <a:t>Busca </a:t>
            </a:r>
            <a:r>
              <a:rPr lang="es-CO" sz="1600" dirty="0"/>
              <a:t>ampliar progresivamente los servicios prestados hacia las demandas del mercado en logística, servicios híbridos de correo y servicios postales financieros, entre </a:t>
            </a:r>
            <a:r>
              <a:rPr lang="es-CO" sz="1600" dirty="0" smtClean="0"/>
              <a:t>otros. </a:t>
            </a:r>
            <a:endParaRPr lang="es-CO" sz="1600" dirty="0"/>
          </a:p>
          <a:p>
            <a:pPr marL="425450" lvl="0" indent="-285750" algn="just">
              <a:buClr>
                <a:srgbClr val="FFFFFF"/>
              </a:buClr>
              <a:buSzPts val="1400"/>
              <a:buFont typeface="Wingdings" panose="05000000000000000000" pitchFamily="2" charset="2"/>
              <a:buChar char="Ø"/>
            </a:pPr>
            <a:endParaRPr lang="es-CO" sz="1600" dirty="0"/>
          </a:p>
          <a:p>
            <a:pPr marL="139700" lvl="0" indent="0" algn="l" rtl="0">
              <a:lnSpc>
                <a:spcPct val="90000"/>
              </a:lnSpc>
              <a:spcBef>
                <a:spcPts val="800"/>
              </a:spcBef>
              <a:spcAft>
                <a:spcPts val="0"/>
              </a:spcAft>
              <a:buClr>
                <a:srgbClr val="FFFFFF"/>
              </a:buClr>
              <a:buSzPts val="1400"/>
              <a:buNone/>
            </a:pPr>
            <a:endParaRPr sz="1600" dirty="0"/>
          </a:p>
        </p:txBody>
      </p:sp>
      <p:pic>
        <p:nvPicPr>
          <p:cNvPr id="2" name="Imagen 1"/>
          <p:cNvPicPr>
            <a:picLocks noChangeAspect="1"/>
          </p:cNvPicPr>
          <p:nvPr/>
        </p:nvPicPr>
        <p:blipFill>
          <a:blip r:embed="rId3"/>
          <a:stretch>
            <a:fillRect/>
          </a:stretch>
        </p:blipFill>
        <p:spPr>
          <a:xfrm>
            <a:off x="698642" y="673200"/>
            <a:ext cx="3497999" cy="942422"/>
          </a:xfrm>
          <a:prstGeom prst="rect">
            <a:avLst/>
          </a:prstGeom>
        </p:spPr>
      </p:pic>
    </p:spTree>
    <p:extLst>
      <p:ext uri="{BB962C8B-B14F-4D97-AF65-F5344CB8AC3E}">
        <p14:creationId xmlns:p14="http://schemas.microsoft.com/office/powerpoint/2010/main" val="2688951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11"/>
          <p:cNvSpPr>
            <a:spLocks noGrp="1"/>
          </p:cNvSpPr>
          <p:nvPr>
            <p:ph type="body" idx="13"/>
          </p:nvPr>
        </p:nvSpPr>
        <p:spPr>
          <a:xfrm>
            <a:off x="1006866" y="2671311"/>
            <a:ext cx="7078895" cy="1428077"/>
          </a:xfrm>
        </p:spPr>
        <p:txBody>
          <a:bodyPr/>
          <a:lstStyle/>
          <a:p>
            <a:pPr algn="just"/>
            <a:r>
              <a:rPr lang="es-CO" sz="2400" dirty="0" smtClean="0"/>
              <a:t>	Exporta Fácil forma parte de la agenda del grupo Pyme </a:t>
            </a:r>
            <a:r>
              <a:rPr lang="es-CO" sz="2400" dirty="0" smtClean="0"/>
              <a:t>de </a:t>
            </a:r>
            <a:r>
              <a:rPr lang="es-CO" sz="2400" dirty="0" smtClean="0"/>
              <a:t>emprendimiento </a:t>
            </a:r>
            <a:r>
              <a:rPr lang="es-CO" sz="2400" dirty="0"/>
              <a:t>de la </a:t>
            </a:r>
            <a:r>
              <a:rPr lang="es-CO" sz="2400" dirty="0" smtClean="0"/>
              <a:t>Alianza del Pacífico</a:t>
            </a:r>
            <a:endParaRPr lang="es-CO" sz="2400" dirty="0"/>
          </a:p>
        </p:txBody>
      </p:sp>
      <p:pic>
        <p:nvPicPr>
          <p:cNvPr id="19" name="Imagen 18"/>
          <p:cNvPicPr>
            <a:picLocks noChangeAspect="1"/>
          </p:cNvPicPr>
          <p:nvPr/>
        </p:nvPicPr>
        <p:blipFill>
          <a:blip r:embed="rId2"/>
          <a:stretch>
            <a:fillRect/>
          </a:stretch>
        </p:blipFill>
        <p:spPr>
          <a:xfrm>
            <a:off x="5130376" y="718770"/>
            <a:ext cx="2881884" cy="1569981"/>
          </a:xfrm>
          <a:prstGeom prst="rect">
            <a:avLst/>
          </a:prstGeom>
        </p:spPr>
      </p:pic>
      <p:pic>
        <p:nvPicPr>
          <p:cNvPr id="20" name="Imagen 19"/>
          <p:cNvPicPr>
            <a:picLocks noChangeAspect="1"/>
          </p:cNvPicPr>
          <p:nvPr/>
        </p:nvPicPr>
        <p:blipFill>
          <a:blip r:embed="rId3"/>
          <a:stretch>
            <a:fillRect/>
          </a:stretch>
        </p:blipFill>
        <p:spPr>
          <a:xfrm>
            <a:off x="1527633" y="706651"/>
            <a:ext cx="2924649" cy="1594221"/>
          </a:xfrm>
          <a:prstGeom prst="rect">
            <a:avLst/>
          </a:prstGeom>
        </p:spPr>
      </p:pic>
    </p:spTree>
    <p:extLst>
      <p:ext uri="{BB962C8B-B14F-4D97-AF65-F5344CB8AC3E}">
        <p14:creationId xmlns:p14="http://schemas.microsoft.com/office/powerpoint/2010/main" val="371177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672389"/>
            <a:ext cx="9154584" cy="115436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1 Rectángulo"/>
          <p:cNvSpPr/>
          <p:nvPr/>
        </p:nvSpPr>
        <p:spPr>
          <a:xfrm>
            <a:off x="329980" y="3760266"/>
            <a:ext cx="4572000" cy="1015663"/>
          </a:xfrm>
          <a:prstGeom prst="rect">
            <a:avLst/>
          </a:prstGeom>
        </p:spPr>
        <p:txBody>
          <a:bodyPr>
            <a:spAutoFit/>
          </a:bodyPr>
          <a:lstStyle/>
          <a:p>
            <a:r>
              <a:rPr lang="es-CO" sz="1200" b="1" dirty="0">
                <a:solidFill>
                  <a:schemeClr val="accent6"/>
                </a:solidFill>
              </a:rPr>
              <a:t>Calle 28 Nº 13A -15  / Bogotá, Colombia</a:t>
            </a:r>
            <a:endParaRPr lang="en-US" sz="1200" dirty="0">
              <a:solidFill>
                <a:schemeClr val="accent6"/>
              </a:solidFill>
            </a:endParaRPr>
          </a:p>
          <a:p>
            <a:r>
              <a:rPr lang="es-CO" sz="1200" dirty="0">
                <a:solidFill>
                  <a:schemeClr val="accent6"/>
                </a:solidFill>
              </a:rPr>
              <a:t>Código Postal 110311 - </a:t>
            </a:r>
            <a:r>
              <a:rPr lang="es-CO" sz="1200" dirty="0" err="1">
                <a:solidFill>
                  <a:schemeClr val="accent6"/>
                </a:solidFill>
              </a:rPr>
              <a:t>Nit</a:t>
            </a:r>
            <a:r>
              <a:rPr lang="es-CO" sz="1200" dirty="0">
                <a:solidFill>
                  <a:schemeClr val="accent6"/>
                </a:solidFill>
              </a:rPr>
              <a:t>. 830115297-6</a:t>
            </a:r>
            <a:endParaRPr lang="en-US" sz="1200" dirty="0">
              <a:solidFill>
                <a:schemeClr val="accent6"/>
              </a:solidFill>
            </a:endParaRPr>
          </a:p>
          <a:p>
            <a:r>
              <a:rPr lang="es-CO" sz="1200" dirty="0">
                <a:solidFill>
                  <a:schemeClr val="accent6"/>
                </a:solidFill>
              </a:rPr>
              <a:t>Conmutador (571) 6067676 – </a:t>
            </a:r>
            <a:r>
              <a:rPr lang="es-CO" sz="1200" dirty="0" smtClean="0">
                <a:solidFill>
                  <a:schemeClr val="accent6"/>
                </a:solidFill>
              </a:rPr>
              <a:t>Línea </a:t>
            </a:r>
            <a:r>
              <a:rPr lang="es-CO" sz="1200" dirty="0">
                <a:solidFill>
                  <a:schemeClr val="accent6"/>
                </a:solidFill>
              </a:rPr>
              <a:t>Gratuita 01 8000 958283</a:t>
            </a:r>
            <a:endParaRPr lang="en-US" sz="1200" dirty="0">
              <a:solidFill>
                <a:schemeClr val="accent6"/>
              </a:solidFill>
            </a:endParaRPr>
          </a:p>
          <a:p>
            <a:r>
              <a:rPr lang="es-CO" sz="1200" dirty="0">
                <a:solidFill>
                  <a:schemeClr val="accent6"/>
                </a:solidFill>
              </a:rPr>
              <a:t>Email: </a:t>
            </a:r>
            <a:r>
              <a:rPr lang="es-CO" sz="1200" dirty="0" err="1">
                <a:solidFill>
                  <a:schemeClr val="accent6"/>
                </a:solidFill>
              </a:rPr>
              <a:t>info</a:t>
            </a:r>
            <a:r>
              <a:rPr lang="es-CO" sz="1200" dirty="0">
                <a:solidFill>
                  <a:schemeClr val="accent6"/>
                </a:solidFill>
              </a:rPr>
              <a:t>@ </a:t>
            </a:r>
            <a:r>
              <a:rPr lang="es-CO" sz="1200" dirty="0" smtClean="0">
                <a:solidFill>
                  <a:schemeClr val="accent6"/>
                </a:solidFill>
              </a:rPr>
              <a:t>mincit.gov.co</a:t>
            </a:r>
          </a:p>
          <a:p>
            <a:r>
              <a:rPr lang="es-CO" sz="1200" dirty="0" smtClean="0">
                <a:solidFill>
                  <a:schemeClr val="accent6"/>
                </a:solidFill>
              </a:rPr>
              <a:t>www.mincit.gov.co</a:t>
            </a:r>
            <a:endParaRPr lang="en-US" sz="1200" dirty="0">
              <a:solidFill>
                <a:schemeClr val="accent6"/>
              </a:solidFill>
            </a:endParaRPr>
          </a:p>
        </p:txBody>
      </p:sp>
      <p:sp>
        <p:nvSpPr>
          <p:cNvPr id="13" name="Marcador de pie de página 1"/>
          <p:cNvSpPr txBox="1">
            <a:spLocks/>
          </p:cNvSpPr>
          <p:nvPr/>
        </p:nvSpPr>
        <p:spPr>
          <a:xfrm>
            <a:off x="6248400" y="4869656"/>
            <a:ext cx="28956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 dirty="0" smtClean="0">
                <a:solidFill>
                  <a:srgbClr val="2A54A7"/>
                </a:solidFill>
                <a:latin typeface="Calabri"/>
              </a:rPr>
              <a:t>GD-FM-016.v7</a:t>
            </a:r>
            <a:endParaRPr lang="en-US" sz="800" dirty="0">
              <a:solidFill>
                <a:srgbClr val="2A54A7"/>
              </a:solidFill>
              <a:latin typeface="Calabri"/>
            </a:endParaRPr>
          </a:p>
        </p:txBody>
      </p:sp>
      <p:pic>
        <p:nvPicPr>
          <p:cNvPr id="1026" name="Imagen 12" descr="Nuevo Ministe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690" y="3868047"/>
            <a:ext cx="1219200" cy="800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495820" y="902213"/>
            <a:ext cx="2812319" cy="769441"/>
          </a:xfrm>
          <a:prstGeom prst="rect">
            <a:avLst/>
          </a:prstGeom>
        </p:spPr>
        <p:txBody>
          <a:bodyPr wrap="square">
            <a:spAutoFit/>
          </a:bodyPr>
          <a:lstStyle/>
          <a:p>
            <a:r>
              <a:rPr lang="es-CO" sz="4400" b="1" dirty="0">
                <a:solidFill>
                  <a:srgbClr val="0054BC"/>
                </a:solidFill>
                <a:latin typeface="Work Sans Light"/>
                <a:sym typeface="Work Sans Light"/>
              </a:rPr>
              <a:t>G</a:t>
            </a:r>
            <a:r>
              <a:rPr lang="es-CO" sz="4400" b="1" dirty="0" smtClean="0">
                <a:solidFill>
                  <a:srgbClr val="0054BC"/>
                </a:solidFill>
                <a:latin typeface="Work Sans Light"/>
                <a:sym typeface="Work Sans Light"/>
              </a:rPr>
              <a:t>racias </a:t>
            </a:r>
            <a:endParaRPr lang="es-CO" sz="2800" dirty="0"/>
          </a:p>
        </p:txBody>
      </p:sp>
      <p:sp>
        <p:nvSpPr>
          <p:cNvPr id="9" name="Rectángulo 8"/>
          <p:cNvSpPr/>
          <p:nvPr/>
        </p:nvSpPr>
        <p:spPr>
          <a:xfrm>
            <a:off x="485974" y="2670469"/>
            <a:ext cx="3522355" cy="769441"/>
          </a:xfrm>
          <a:prstGeom prst="rect">
            <a:avLst/>
          </a:prstGeom>
        </p:spPr>
        <p:txBody>
          <a:bodyPr wrap="square">
            <a:spAutoFit/>
          </a:bodyPr>
          <a:lstStyle/>
          <a:p>
            <a:r>
              <a:rPr lang="es-CO" sz="1100" b="1" dirty="0" smtClean="0">
                <a:solidFill>
                  <a:srgbClr val="0054BC"/>
                </a:solidFill>
                <a:latin typeface="Work Sans Light"/>
                <a:sym typeface="Work Sans Light"/>
              </a:rPr>
              <a:t>Mireya Bermeo Alvarez</a:t>
            </a:r>
          </a:p>
          <a:p>
            <a:r>
              <a:rPr lang="es-CO" sz="1100" b="1" dirty="0" smtClean="0">
                <a:solidFill>
                  <a:srgbClr val="0054BC"/>
                </a:solidFill>
                <a:latin typeface="Work Sans Light"/>
                <a:sym typeface="Work Sans Light"/>
              </a:rPr>
              <a:t>Asesora</a:t>
            </a:r>
          </a:p>
          <a:p>
            <a:r>
              <a:rPr lang="es-CO" sz="1100" b="1" dirty="0" smtClean="0">
                <a:solidFill>
                  <a:srgbClr val="0054BC"/>
                </a:solidFill>
                <a:latin typeface="Work Sans Light"/>
                <a:sym typeface="Work Sans Light"/>
              </a:rPr>
              <a:t>mbermeoa@mincit.gov.co </a:t>
            </a:r>
          </a:p>
          <a:p>
            <a:r>
              <a:rPr lang="es-CO" sz="1100" b="1" dirty="0" smtClean="0">
                <a:solidFill>
                  <a:srgbClr val="0054BC"/>
                </a:solidFill>
                <a:latin typeface="Work Sans Light"/>
                <a:sym typeface="Work Sans Light"/>
              </a:rPr>
              <a:t>Dirección de Micro, Pequeña y Mediana Empresa   </a:t>
            </a:r>
            <a:endParaRPr lang="es-CO" sz="1100" dirty="0"/>
          </a:p>
        </p:txBody>
      </p:sp>
    </p:spTree>
    <p:extLst>
      <p:ext uri="{BB962C8B-B14F-4D97-AF65-F5344CB8AC3E}">
        <p14:creationId xmlns:p14="http://schemas.microsoft.com/office/powerpoint/2010/main" val="368411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4322401" y="957549"/>
            <a:ext cx="3802695" cy="804459"/>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FFFFF"/>
              </a:buClr>
              <a:buSzPts val="1400"/>
              <a:buFont typeface="Work Sans SemiBold"/>
              <a:buNone/>
            </a:pPr>
            <a:r>
              <a:rPr lang="es-CO" b="1" dirty="0"/>
              <a:t>¿</a:t>
            </a:r>
            <a:r>
              <a:rPr lang="es-CO" b="1" dirty="0" smtClean="0"/>
              <a:t>Qué es?  </a:t>
            </a:r>
            <a:endParaRPr b="1" dirty="0"/>
          </a:p>
        </p:txBody>
      </p:sp>
      <p:sp>
        <p:nvSpPr>
          <p:cNvPr id="160" name="Google Shape;160;p24"/>
          <p:cNvSpPr txBox="1">
            <a:spLocks noGrp="1"/>
          </p:cNvSpPr>
          <p:nvPr>
            <p:ph type="body" idx="3"/>
          </p:nvPr>
        </p:nvSpPr>
        <p:spPr>
          <a:xfrm>
            <a:off x="3852672" y="1998616"/>
            <a:ext cx="4768814" cy="2651761"/>
          </a:xfrm>
          <a:prstGeom prst="rect">
            <a:avLst/>
          </a:prstGeom>
          <a:noFill/>
          <a:ln>
            <a:noFill/>
          </a:ln>
        </p:spPr>
        <p:txBody>
          <a:bodyPr spcFirstLastPara="1" wrap="square" lIns="68575" tIns="34275" rIns="68575" bIns="34275" anchor="t" anchorCtr="0">
            <a:noAutofit/>
          </a:bodyPr>
          <a:lstStyle/>
          <a:p>
            <a:pPr marL="139700" lvl="0" indent="0" algn="just">
              <a:buClr>
                <a:srgbClr val="FFFFFF"/>
              </a:buClr>
              <a:buSzPts val="1400"/>
            </a:pPr>
            <a:r>
              <a:rPr lang="es-CO" sz="2400" dirty="0" smtClean="0"/>
              <a:t>Es </a:t>
            </a:r>
            <a:r>
              <a:rPr lang="es-CO" sz="2400" dirty="0"/>
              <a:t>una herramienta  dirigida a </a:t>
            </a:r>
            <a:r>
              <a:rPr lang="es-CO" sz="2400" dirty="0" smtClean="0"/>
              <a:t>MIPYMES, para promover </a:t>
            </a:r>
            <a:r>
              <a:rPr lang="es-CO" sz="2400" dirty="0"/>
              <a:t>las </a:t>
            </a:r>
            <a:r>
              <a:rPr lang="es-CO" sz="2400" dirty="0" smtClean="0"/>
              <a:t>exportaciones, </a:t>
            </a:r>
            <a:r>
              <a:rPr lang="es-CO" sz="2400" dirty="0"/>
              <a:t>mediante un sistema simplificado de </a:t>
            </a:r>
            <a:r>
              <a:rPr lang="es-CO" sz="2400" b="1" dirty="0"/>
              <a:t>exportación por tráfico </a:t>
            </a:r>
            <a:r>
              <a:rPr lang="es-CO" sz="2400" b="1" dirty="0" smtClean="0"/>
              <a:t>postal,</a:t>
            </a:r>
            <a:r>
              <a:rPr lang="es-CO" sz="2400" dirty="0" smtClean="0"/>
              <a:t> </a:t>
            </a:r>
            <a:r>
              <a:rPr lang="es-CO" sz="2400" dirty="0"/>
              <a:t>a través del Operador Postal Nacional  4-72</a:t>
            </a:r>
            <a:r>
              <a:rPr lang="es-CO" sz="1800" dirty="0"/>
              <a:t>. </a:t>
            </a:r>
          </a:p>
          <a:p>
            <a:pPr marL="139700" lvl="0" indent="0" algn="l" rtl="0">
              <a:lnSpc>
                <a:spcPct val="90000"/>
              </a:lnSpc>
              <a:spcBef>
                <a:spcPts val="800"/>
              </a:spcBef>
              <a:spcAft>
                <a:spcPts val="0"/>
              </a:spcAft>
              <a:buClr>
                <a:srgbClr val="FFFFFF"/>
              </a:buClr>
              <a:buSzPts val="1400"/>
              <a:buNone/>
            </a:pPr>
            <a:endParaRPr sz="1800" dirty="0"/>
          </a:p>
        </p:txBody>
      </p:sp>
      <p:pic>
        <p:nvPicPr>
          <p:cNvPr id="20"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7697"/>
          <a:stretch/>
        </p:blipFill>
        <p:spPr bwMode="auto">
          <a:xfrm>
            <a:off x="296439" y="664954"/>
            <a:ext cx="3114083" cy="169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776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863618" y="2013734"/>
            <a:ext cx="7561190" cy="2703868"/>
          </a:xfrm>
          <a:prstGeom prst="rect">
            <a:avLst/>
          </a:prstGeom>
          <a:noFill/>
          <a:ln>
            <a:noFill/>
          </a:ln>
        </p:spPr>
        <p:txBody>
          <a:bodyPr spcFirstLastPara="1" wrap="square" lIns="68575" tIns="34275" rIns="68575" bIns="34275" anchor="t" anchorCtr="0">
            <a:noAutofit/>
          </a:bodyPr>
          <a:lstStyle/>
          <a:p>
            <a:pPr algn="just"/>
            <a:r>
              <a:rPr lang="es-CO" sz="2400" dirty="0" smtClean="0"/>
              <a:t>Surge </a:t>
            </a:r>
            <a:r>
              <a:rPr lang="es-CO" sz="2400" dirty="0"/>
              <a:t>como</a:t>
            </a:r>
            <a:r>
              <a:rPr lang="es-CO" sz="2400" dirty="0" smtClean="0"/>
              <a:t>:</a:t>
            </a:r>
          </a:p>
          <a:p>
            <a:pPr algn="just"/>
            <a:r>
              <a:rPr lang="es-CO" sz="2400" dirty="0" smtClean="0"/>
              <a:t>	Un mecanismo </a:t>
            </a:r>
            <a:r>
              <a:rPr lang="es-CO" sz="2400" dirty="0"/>
              <a:t>simplificado para fortalecer </a:t>
            </a:r>
            <a:r>
              <a:rPr lang="es-CO" sz="2400" dirty="0" smtClean="0"/>
              <a:t>el acceso </a:t>
            </a:r>
            <a:r>
              <a:rPr lang="es-CO" sz="2400" dirty="0"/>
              <a:t>a mercados internacionales. Vinculado al servicio postal como proveedor de soluciones logísticas.</a:t>
            </a:r>
          </a:p>
          <a:p>
            <a:pPr algn="just"/>
            <a:r>
              <a:rPr lang="es-CO" sz="2400" dirty="0" smtClean="0"/>
              <a:t>	En </a:t>
            </a:r>
            <a:r>
              <a:rPr lang="es-CO" sz="2400" dirty="0"/>
              <a:t>Brasil 2000, Perú 2007,  Colombia, diciembre 2009</a:t>
            </a:r>
          </a:p>
          <a:p>
            <a:pPr marL="139700" lvl="0" indent="0" algn="l" rtl="0">
              <a:lnSpc>
                <a:spcPct val="90000"/>
              </a:lnSpc>
              <a:spcBef>
                <a:spcPts val="800"/>
              </a:spcBef>
              <a:spcAft>
                <a:spcPts val="0"/>
              </a:spcAft>
              <a:buClr>
                <a:srgbClr val="FFFFFF"/>
              </a:buClr>
              <a:buSzPts val="1400"/>
              <a:buNone/>
            </a:pPr>
            <a:endParaRPr sz="2000" dirty="0"/>
          </a:p>
        </p:txBody>
      </p:sp>
      <p:sp>
        <p:nvSpPr>
          <p:cNvPr id="202" name="Google Shape;202;p26"/>
          <p:cNvSpPr txBox="1">
            <a:spLocks noGrp="1"/>
          </p:cNvSpPr>
          <p:nvPr>
            <p:ph type="title"/>
          </p:nvPr>
        </p:nvSpPr>
        <p:spPr>
          <a:xfrm>
            <a:off x="1284858" y="404527"/>
            <a:ext cx="7335159" cy="1609207"/>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FFFFF"/>
              </a:buClr>
              <a:buSzPts val="1400"/>
              <a:buFont typeface="Work Sans SemiBold"/>
              <a:buNone/>
            </a:pPr>
            <a:r>
              <a:rPr lang="es-CO" b="1" dirty="0" smtClean="0"/>
              <a:t>Exportación por Envíos Postales para MIPYMES</a:t>
            </a:r>
            <a:br>
              <a:rPr lang="es-CO" b="1" dirty="0" smtClean="0"/>
            </a:br>
            <a:r>
              <a:rPr lang="es-CO" b="1" dirty="0" smtClean="0"/>
              <a:t>Exporta-Fácil </a:t>
            </a:r>
            <a:endParaRPr b="1" dirty="0"/>
          </a:p>
        </p:txBody>
      </p:sp>
    </p:spTree>
    <p:extLst>
      <p:ext uri="{BB962C8B-B14F-4D97-AF65-F5344CB8AC3E}">
        <p14:creationId xmlns:p14="http://schemas.microsoft.com/office/powerpoint/2010/main" val="250959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1284859" y="2304434"/>
            <a:ext cx="6830441" cy="2226624"/>
          </a:xfrm>
          <a:prstGeom prst="rect">
            <a:avLst/>
          </a:prstGeom>
          <a:noFill/>
          <a:ln>
            <a:noFill/>
          </a:ln>
        </p:spPr>
        <p:txBody>
          <a:bodyPr spcFirstLastPara="1" wrap="square" lIns="68575" tIns="34275" rIns="68575" bIns="34275" anchor="t" anchorCtr="0">
            <a:noAutofit/>
          </a:bodyPr>
          <a:lstStyle/>
          <a:p>
            <a:pPr marL="139700" indent="0" algn="just">
              <a:buClr>
                <a:srgbClr val="FFFFFF"/>
              </a:buClr>
              <a:buSzPts val="1400"/>
            </a:pPr>
            <a:r>
              <a:rPr lang="es-CO" sz="2400" dirty="0" smtClean="0"/>
              <a:t>Colombia </a:t>
            </a:r>
            <a:r>
              <a:rPr lang="es-CO" sz="2400" dirty="0"/>
              <a:t>es miembro de la –UPU- desde 1881, membresía ratificada  a través de su adhesión en 1964 y sus posteriores protocolos y actas adicionales.</a:t>
            </a:r>
          </a:p>
          <a:p>
            <a:pPr marL="139700" lvl="0" indent="0" algn="l" rtl="0">
              <a:lnSpc>
                <a:spcPct val="90000"/>
              </a:lnSpc>
              <a:spcBef>
                <a:spcPts val="800"/>
              </a:spcBef>
              <a:spcAft>
                <a:spcPts val="0"/>
              </a:spcAft>
              <a:buClr>
                <a:srgbClr val="FFFFFF"/>
              </a:buClr>
              <a:buSzPts val="1400"/>
              <a:buNone/>
            </a:pPr>
            <a:endParaRPr sz="2400" dirty="0"/>
          </a:p>
        </p:txBody>
      </p:sp>
      <p:sp>
        <p:nvSpPr>
          <p:cNvPr id="202" name="Google Shape;202;p26"/>
          <p:cNvSpPr txBox="1">
            <a:spLocks noGrp="1"/>
          </p:cNvSpPr>
          <p:nvPr>
            <p:ph type="title"/>
          </p:nvPr>
        </p:nvSpPr>
        <p:spPr>
          <a:xfrm>
            <a:off x="1285298" y="938784"/>
            <a:ext cx="6451142" cy="98763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FFFFF"/>
              </a:buClr>
              <a:buSzPts val="1400"/>
              <a:buFont typeface="Work Sans SemiBold"/>
              <a:buNone/>
            </a:pPr>
            <a:r>
              <a:rPr lang="es-CO" b="1" dirty="0" smtClean="0"/>
              <a:t>Unión Postal Universal – UPU </a:t>
            </a:r>
            <a:endParaRPr b="1" dirty="0"/>
          </a:p>
        </p:txBody>
      </p:sp>
    </p:spTree>
    <p:extLst>
      <p:ext uri="{BB962C8B-B14F-4D97-AF65-F5344CB8AC3E}">
        <p14:creationId xmlns:p14="http://schemas.microsoft.com/office/powerpoint/2010/main" val="226255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396197" y="1443529"/>
            <a:ext cx="7755704" cy="3303131"/>
          </a:xfrm>
          <a:prstGeom prst="rect">
            <a:avLst/>
          </a:prstGeom>
          <a:noFill/>
          <a:ln>
            <a:noFill/>
          </a:ln>
        </p:spPr>
        <p:txBody>
          <a:bodyPr spcFirstLastPara="1" wrap="square" lIns="68575" tIns="34275" rIns="68575" bIns="34275" anchor="t" anchorCtr="0">
            <a:noAutofit/>
          </a:bodyPr>
          <a:lstStyle/>
          <a:p>
            <a:pPr marL="139700" lvl="0" indent="0" algn="just">
              <a:buClr>
                <a:srgbClr val="FFFFFF"/>
              </a:buClr>
              <a:buSzPts val="1400"/>
            </a:pPr>
            <a:r>
              <a:rPr lang="es-CO" sz="2400" dirty="0" smtClean="0"/>
              <a:t>Está </a:t>
            </a:r>
            <a:r>
              <a:rPr lang="es-CO" sz="2400" dirty="0"/>
              <a:t>relacionado con el acceso de todos los ciudadanos a los servicios postales básicos.</a:t>
            </a:r>
          </a:p>
          <a:p>
            <a:pPr marL="139700" lvl="0" indent="0" algn="just">
              <a:buClr>
                <a:srgbClr val="FFFFFF"/>
              </a:buClr>
              <a:buSzPts val="1400"/>
            </a:pPr>
            <a:r>
              <a:rPr lang="es-CO" sz="2400" dirty="0"/>
              <a:t>Debe cumplir con estándares de calidad, determinados por la legislación nacional y con los tratados internacionales en materia postal.</a:t>
            </a:r>
          </a:p>
          <a:p>
            <a:pPr marL="139700" lvl="0" indent="0" algn="just">
              <a:buClr>
                <a:srgbClr val="FFFFFF"/>
              </a:buClr>
              <a:buSzPts val="1400"/>
            </a:pPr>
            <a:r>
              <a:rPr lang="es-CO" sz="2400" dirty="0"/>
              <a:t>A nivel internacional, el SPU fue definido mediante el Convenio de la Unión Postal Universal -UPU</a:t>
            </a:r>
          </a:p>
          <a:p>
            <a:pPr marL="139700" lvl="0" indent="0" algn="l" rtl="0">
              <a:lnSpc>
                <a:spcPct val="90000"/>
              </a:lnSpc>
              <a:spcBef>
                <a:spcPts val="800"/>
              </a:spcBef>
              <a:spcAft>
                <a:spcPts val="0"/>
              </a:spcAft>
              <a:buClr>
                <a:srgbClr val="FFFFFF"/>
              </a:buClr>
              <a:buSzPts val="1400"/>
              <a:buNone/>
            </a:pPr>
            <a:endParaRPr sz="2000" dirty="0"/>
          </a:p>
        </p:txBody>
      </p:sp>
      <p:sp>
        <p:nvSpPr>
          <p:cNvPr id="202" name="Google Shape;202;p26"/>
          <p:cNvSpPr txBox="1">
            <a:spLocks noGrp="1"/>
          </p:cNvSpPr>
          <p:nvPr>
            <p:ph type="title"/>
          </p:nvPr>
        </p:nvSpPr>
        <p:spPr>
          <a:xfrm>
            <a:off x="801384" y="301787"/>
            <a:ext cx="6945331" cy="98763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FFFFF"/>
              </a:buClr>
              <a:buSzPts val="1400"/>
              <a:buFont typeface="Work Sans SemiBold"/>
              <a:buNone/>
            </a:pPr>
            <a:r>
              <a:rPr lang="es-CO" b="1" dirty="0" smtClean="0"/>
              <a:t>Servicio Postal Universal – SPU </a:t>
            </a:r>
            <a:endParaRP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768725" y="985053"/>
            <a:ext cx="326488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sz="4400" b="1" dirty="0" smtClean="0"/>
              <a:t>Estrategia</a:t>
            </a:r>
            <a:r>
              <a:rPr lang="es-CO" dirty="0" smtClean="0"/>
              <a:t> </a:t>
            </a:r>
            <a:endParaRPr dirty="0"/>
          </a:p>
        </p:txBody>
      </p:sp>
      <p:sp>
        <p:nvSpPr>
          <p:cNvPr id="158" name="Google Shape;158;p24"/>
          <p:cNvSpPr txBox="1">
            <a:spLocks noGrp="1"/>
          </p:cNvSpPr>
          <p:nvPr>
            <p:ph type="body" idx="1"/>
          </p:nvPr>
        </p:nvSpPr>
        <p:spPr>
          <a:xfrm>
            <a:off x="3768725" y="2953345"/>
            <a:ext cx="5251985" cy="796722"/>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sz="2400" dirty="0" smtClean="0"/>
              <a:t>Facilitar el acceso a mercados internacionales</a:t>
            </a:r>
            <a:r>
              <a:rPr lang="es-CO" sz="1800" dirty="0" smtClean="0"/>
              <a:t>. </a:t>
            </a:r>
            <a:endParaRPr sz="1800" dirty="0"/>
          </a:p>
        </p:txBody>
      </p:sp>
      <p:sp>
        <p:nvSpPr>
          <p:cNvPr id="159" name="Google Shape;159;p24"/>
          <p:cNvSpPr txBox="1">
            <a:spLocks noGrp="1"/>
          </p:cNvSpPr>
          <p:nvPr>
            <p:ph type="body" idx="2"/>
          </p:nvPr>
        </p:nvSpPr>
        <p:spPr>
          <a:xfrm>
            <a:off x="3768724" y="2352416"/>
            <a:ext cx="5375275" cy="769331"/>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sz="2400" dirty="0" smtClean="0"/>
              <a:t>Promover </a:t>
            </a:r>
            <a:r>
              <a:rPr lang="es-CO" sz="2400" dirty="0"/>
              <a:t>l</a:t>
            </a:r>
            <a:r>
              <a:rPr lang="es-CO" sz="2400" dirty="0" smtClean="0"/>
              <a:t>a cultura exportadora.</a:t>
            </a:r>
            <a:endParaRPr sz="2400" dirty="0"/>
          </a:p>
        </p:txBody>
      </p:sp>
      <p:sp>
        <p:nvSpPr>
          <p:cNvPr id="160" name="Google Shape;160;p24"/>
          <p:cNvSpPr txBox="1">
            <a:spLocks noGrp="1"/>
          </p:cNvSpPr>
          <p:nvPr>
            <p:ph type="body" idx="3"/>
          </p:nvPr>
        </p:nvSpPr>
        <p:spPr>
          <a:xfrm>
            <a:off x="3768724" y="3956323"/>
            <a:ext cx="5138970" cy="84170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sz="2400" dirty="0" smtClean="0"/>
              <a:t>Operador Postal Oficial con cubrimiento nacional. </a:t>
            </a:r>
            <a:endParaRPr sz="2400" dirty="0"/>
          </a:p>
        </p:txBody>
      </p:sp>
      <p:sp>
        <p:nvSpPr>
          <p:cNvPr id="162" name="Google Shape;162;p24"/>
          <p:cNvSpPr txBox="1">
            <a:spLocks noGrp="1"/>
          </p:cNvSpPr>
          <p:nvPr>
            <p:ph type="body" idx="5"/>
          </p:nvPr>
        </p:nvSpPr>
        <p:spPr>
          <a:xfrm>
            <a:off x="3193925" y="2523314"/>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smtClean="0"/>
              <a:t>01.</a:t>
            </a:r>
            <a:endParaRPr dirty="0"/>
          </a:p>
        </p:txBody>
      </p:sp>
      <p:sp>
        <p:nvSpPr>
          <p:cNvPr id="164" name="Google Shape;164;p24"/>
          <p:cNvSpPr txBox="1">
            <a:spLocks noGrp="1"/>
          </p:cNvSpPr>
          <p:nvPr>
            <p:ph type="body" idx="7"/>
          </p:nvPr>
        </p:nvSpPr>
        <p:spPr>
          <a:xfrm>
            <a:off x="3193924" y="3222157"/>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02.</a:t>
            </a:r>
            <a:endParaRPr dirty="0"/>
          </a:p>
        </p:txBody>
      </p:sp>
      <p:sp>
        <p:nvSpPr>
          <p:cNvPr id="165" name="Google Shape;165;p24"/>
          <p:cNvSpPr txBox="1">
            <a:spLocks noGrp="1"/>
          </p:cNvSpPr>
          <p:nvPr>
            <p:ph type="body" idx="8"/>
          </p:nvPr>
        </p:nvSpPr>
        <p:spPr>
          <a:xfrm>
            <a:off x="3193426" y="4056733"/>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smtClean="0"/>
              <a:t>03.</a:t>
            </a:r>
            <a:endParaRPr dirty="0"/>
          </a:p>
        </p:txBody>
      </p:sp>
      <p:pic>
        <p:nvPicPr>
          <p:cNvPr id="20"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7697"/>
          <a:stretch/>
        </p:blipFill>
        <p:spPr bwMode="auto">
          <a:xfrm>
            <a:off x="296439" y="664955"/>
            <a:ext cx="3101217" cy="168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2113351" y="235719"/>
            <a:ext cx="3699934"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b="1" dirty="0" smtClean="0"/>
              <a:t>En Colombia inició  </a:t>
            </a:r>
            <a:endParaRPr b="1" dirty="0"/>
          </a:p>
        </p:txBody>
      </p:sp>
      <p:sp>
        <p:nvSpPr>
          <p:cNvPr id="160" name="Google Shape;160;p24"/>
          <p:cNvSpPr txBox="1">
            <a:spLocks noGrp="1"/>
          </p:cNvSpPr>
          <p:nvPr>
            <p:ph type="body" idx="3"/>
          </p:nvPr>
        </p:nvSpPr>
        <p:spPr>
          <a:xfrm>
            <a:off x="123290" y="996593"/>
            <a:ext cx="8745131" cy="3852809"/>
          </a:xfrm>
          <a:prstGeom prst="rect">
            <a:avLst/>
          </a:prstGeom>
          <a:noFill/>
          <a:ln>
            <a:noFill/>
          </a:ln>
        </p:spPr>
        <p:txBody>
          <a:bodyPr spcFirstLastPara="1" wrap="square" lIns="68575" tIns="34275" rIns="68575" bIns="34275" anchor="t" anchorCtr="0">
            <a:noAutofit/>
          </a:bodyPr>
          <a:lstStyle/>
          <a:p>
            <a:pPr marL="139700" lvl="0" indent="0" algn="just">
              <a:buClr>
                <a:srgbClr val="FFFFFF"/>
              </a:buClr>
              <a:buSzPts val="1400"/>
            </a:pPr>
            <a:r>
              <a:rPr lang="es-CO" sz="2200" dirty="0"/>
              <a:t>En el marco de la Iniciativa para la Integración de la Infraestructura Regional Suramericana (IIRSA), cuando el Gobierno firmó un Memorando de Entendimiento, en el 2008, con el Brasil, con el fin de:</a:t>
            </a:r>
          </a:p>
          <a:p>
            <a:pPr marL="139700" lvl="0" indent="0" algn="just">
              <a:buClr>
                <a:srgbClr val="FFFFFF"/>
              </a:buClr>
              <a:buSzPts val="1400"/>
            </a:pPr>
            <a:r>
              <a:rPr lang="es-CO" sz="2200" b="1" dirty="0" smtClean="0"/>
              <a:t>1.</a:t>
            </a:r>
            <a:r>
              <a:rPr lang="es-CO" sz="2200" dirty="0" smtClean="0"/>
              <a:t> Incentivar </a:t>
            </a:r>
            <a:r>
              <a:rPr lang="es-CO" sz="2200" dirty="0"/>
              <a:t>y facilitar el ingreso de las </a:t>
            </a:r>
            <a:r>
              <a:rPr lang="es-CO" sz="2200" dirty="0" smtClean="0"/>
              <a:t>MIPYMES a </a:t>
            </a:r>
            <a:r>
              <a:rPr lang="es-CO" sz="2200" dirty="0"/>
              <a:t>mercados externos</a:t>
            </a:r>
            <a:r>
              <a:rPr lang="es-CO" sz="2200" dirty="0" smtClean="0"/>
              <a:t>;</a:t>
            </a:r>
            <a:endParaRPr lang="es-CO" sz="2200" dirty="0"/>
          </a:p>
          <a:p>
            <a:pPr marL="139700" lvl="0" indent="0" algn="just">
              <a:buClr>
                <a:srgbClr val="FFFFFF"/>
              </a:buClr>
              <a:buSzPts val="1400"/>
            </a:pPr>
            <a:r>
              <a:rPr lang="es-CO" sz="2200" b="1" dirty="0" smtClean="0"/>
              <a:t>2</a:t>
            </a:r>
            <a:r>
              <a:rPr lang="es-CO" sz="2200" dirty="0" smtClean="0"/>
              <a:t>. Fortalecer </a:t>
            </a:r>
            <a:r>
              <a:rPr lang="es-CO" sz="2200" dirty="0"/>
              <a:t>la prestación de los servicios de correos oficiales de la </a:t>
            </a:r>
            <a:r>
              <a:rPr lang="es-CO" sz="2200" dirty="0" smtClean="0"/>
              <a:t>región</a:t>
            </a:r>
            <a:r>
              <a:rPr lang="es-CO" sz="2200" dirty="0"/>
              <a:t>; </a:t>
            </a:r>
          </a:p>
          <a:p>
            <a:pPr marL="139700" lvl="0" indent="0" algn="just">
              <a:buClr>
                <a:srgbClr val="FFFFFF"/>
              </a:buClr>
              <a:buSzPts val="1400"/>
            </a:pPr>
            <a:r>
              <a:rPr lang="es-CO" sz="2200" b="1" dirty="0" smtClean="0"/>
              <a:t>3.</a:t>
            </a:r>
            <a:r>
              <a:rPr lang="es-CO" sz="2200" dirty="0" smtClean="0"/>
              <a:t> Implementar </a:t>
            </a:r>
            <a:r>
              <a:rPr lang="es-CO" sz="2200" dirty="0"/>
              <a:t>el </a:t>
            </a:r>
            <a:r>
              <a:rPr lang="es-CO" sz="2200" dirty="0" smtClean="0"/>
              <a:t>Exporta Fácil </a:t>
            </a:r>
            <a:r>
              <a:rPr lang="es-CO" sz="2200" dirty="0"/>
              <a:t>como avance en el proceso de integración de la región.</a:t>
            </a:r>
            <a:r>
              <a:rPr lang="es-CO" sz="2400" dirty="0"/>
              <a:t> </a:t>
            </a:r>
          </a:p>
          <a:p>
            <a:pPr marL="139700" lvl="0" indent="0" algn="l" rtl="0">
              <a:lnSpc>
                <a:spcPct val="90000"/>
              </a:lnSpc>
              <a:spcBef>
                <a:spcPts val="800"/>
              </a:spcBef>
              <a:spcAft>
                <a:spcPts val="0"/>
              </a:spcAft>
              <a:buClr>
                <a:srgbClr val="FFFFFF"/>
              </a:buClr>
              <a:buSzPts val="1400"/>
              <a:buNone/>
            </a:pPr>
            <a:endParaRPr sz="2400" dirty="0"/>
          </a:p>
        </p:txBody>
      </p:sp>
      <p:pic>
        <p:nvPicPr>
          <p:cNvPr id="20"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7697"/>
          <a:stretch/>
        </p:blipFill>
        <p:spPr bwMode="auto">
          <a:xfrm>
            <a:off x="6991688" y="171794"/>
            <a:ext cx="1330379" cy="70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776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32"/>
          <p:cNvSpPr txBox="1">
            <a:spLocks noGrp="1"/>
          </p:cNvSpPr>
          <p:nvPr>
            <p:ph type="body" idx="2"/>
          </p:nvPr>
        </p:nvSpPr>
        <p:spPr>
          <a:xfrm>
            <a:off x="139159" y="711620"/>
            <a:ext cx="3538989" cy="3778188"/>
          </a:xfrm>
          <a:prstGeom prst="rect">
            <a:avLst/>
          </a:prstGeom>
        </p:spPr>
        <p:txBody>
          <a:bodyPr spcFirstLastPara="1" wrap="square" lIns="68575" tIns="34275" rIns="68575" bIns="34275" anchor="t" anchorCtr="0">
            <a:noAutofit/>
          </a:bodyPr>
          <a:lstStyle/>
          <a:p>
            <a:pPr marL="342900" lvl="0" indent="-342900">
              <a:lnSpc>
                <a:spcPct val="115000"/>
              </a:lnSpc>
              <a:buSzPts val="2100"/>
              <a:buFont typeface="Wingdings" panose="05000000000000000000" pitchFamily="2" charset="2"/>
              <a:buChar char="Ø"/>
            </a:pPr>
            <a:r>
              <a:rPr lang="es-CO" sz="2200" dirty="0" smtClean="0">
                <a:latin typeface="Work Sans"/>
                <a:ea typeface="Work Sans"/>
                <a:cs typeface="Work Sans"/>
                <a:sym typeface="Work Sans"/>
              </a:rPr>
              <a:t>Se implementó con el CONPES No </a:t>
            </a:r>
            <a:r>
              <a:rPr lang="es-CO" sz="2200" dirty="0">
                <a:latin typeface="Work Sans"/>
                <a:ea typeface="Work Sans"/>
                <a:cs typeface="Work Sans"/>
                <a:sym typeface="Work Sans"/>
              </a:rPr>
              <a:t>3628, de </a:t>
            </a:r>
            <a:r>
              <a:rPr lang="es-CO" sz="2200" dirty="0" smtClean="0">
                <a:latin typeface="Work Sans"/>
                <a:ea typeface="Work Sans"/>
                <a:cs typeface="Work Sans"/>
                <a:sym typeface="Work Sans"/>
              </a:rPr>
              <a:t>diciembre 2009. </a:t>
            </a:r>
          </a:p>
          <a:p>
            <a:pPr marL="342900" lvl="0" indent="-342900">
              <a:lnSpc>
                <a:spcPct val="115000"/>
              </a:lnSpc>
              <a:buSzPts val="2100"/>
              <a:buFont typeface="Wingdings" panose="05000000000000000000" pitchFamily="2" charset="2"/>
              <a:buChar char="Ø"/>
            </a:pPr>
            <a:r>
              <a:rPr lang="es-CO" sz="2200" dirty="0" smtClean="0">
                <a:latin typeface="Work Sans"/>
                <a:ea typeface="Work Sans"/>
                <a:cs typeface="Work Sans"/>
                <a:sym typeface="Work Sans"/>
              </a:rPr>
              <a:t>Para promover </a:t>
            </a:r>
            <a:r>
              <a:rPr lang="es-CO" sz="2200" dirty="0">
                <a:latin typeface="Work Sans"/>
                <a:ea typeface="Work Sans"/>
                <a:cs typeface="Work Sans"/>
                <a:sym typeface="Work Sans"/>
              </a:rPr>
              <a:t>una cultura </a:t>
            </a:r>
            <a:r>
              <a:rPr lang="es-CO" sz="2200" dirty="0" smtClean="0">
                <a:latin typeface="Work Sans"/>
                <a:ea typeface="Work Sans"/>
                <a:cs typeface="Work Sans"/>
                <a:sym typeface="Work Sans"/>
              </a:rPr>
              <a:t>exportadora.</a:t>
            </a:r>
          </a:p>
          <a:p>
            <a:pPr marL="342900" lvl="0" indent="-342900">
              <a:lnSpc>
                <a:spcPct val="115000"/>
              </a:lnSpc>
              <a:buSzPts val="2100"/>
              <a:buFont typeface="Wingdings" panose="05000000000000000000" pitchFamily="2" charset="2"/>
              <a:buChar char="Ø"/>
            </a:pPr>
            <a:r>
              <a:rPr lang="es-CO" sz="2200" dirty="0" smtClean="0">
                <a:latin typeface="Work Sans"/>
                <a:ea typeface="Work Sans"/>
                <a:cs typeface="Work Sans"/>
                <a:sym typeface="Work Sans"/>
              </a:rPr>
              <a:t>Con </a:t>
            </a:r>
            <a:r>
              <a:rPr lang="es-CO" sz="2200" dirty="0">
                <a:latin typeface="Work Sans"/>
                <a:ea typeface="Work Sans"/>
                <a:cs typeface="Work Sans"/>
                <a:sym typeface="Work Sans"/>
              </a:rPr>
              <a:t>la articulación de las siguientes entidades del </a:t>
            </a:r>
            <a:r>
              <a:rPr lang="es-CO" sz="2200" dirty="0" smtClean="0">
                <a:latin typeface="Work Sans"/>
                <a:ea typeface="Work Sans"/>
                <a:cs typeface="Work Sans"/>
                <a:sym typeface="Work Sans"/>
              </a:rPr>
              <a:t>Estado</a:t>
            </a:r>
            <a:r>
              <a:rPr lang="es-CO" sz="2200" dirty="0">
                <a:latin typeface="Work Sans"/>
                <a:ea typeface="Work Sans"/>
                <a:cs typeface="Work Sans"/>
                <a:sym typeface="Work Sans"/>
              </a:rPr>
              <a:t>. </a:t>
            </a:r>
            <a:endParaRPr sz="2200" dirty="0"/>
          </a:p>
        </p:txBody>
      </p:sp>
      <p:pic>
        <p:nvPicPr>
          <p:cNvPr id="5" name="Imagen 4"/>
          <p:cNvPicPr>
            <a:picLocks noChangeAspect="1"/>
          </p:cNvPicPr>
          <p:nvPr/>
        </p:nvPicPr>
        <p:blipFill>
          <a:blip r:embed="rId3"/>
          <a:stretch>
            <a:fillRect/>
          </a:stretch>
        </p:blipFill>
        <p:spPr>
          <a:xfrm>
            <a:off x="4092253" y="3228256"/>
            <a:ext cx="4671116" cy="670491"/>
          </a:xfrm>
          <a:prstGeom prst="rect">
            <a:avLst/>
          </a:prstGeom>
        </p:spPr>
      </p:pic>
      <p:pic>
        <p:nvPicPr>
          <p:cNvPr id="6" name="Imagen 5"/>
          <p:cNvPicPr>
            <a:picLocks noChangeAspect="1"/>
          </p:cNvPicPr>
          <p:nvPr/>
        </p:nvPicPr>
        <p:blipFill>
          <a:blip r:embed="rId4"/>
          <a:stretch>
            <a:fillRect/>
          </a:stretch>
        </p:blipFill>
        <p:spPr>
          <a:xfrm>
            <a:off x="4061918" y="1295202"/>
            <a:ext cx="2365893" cy="605517"/>
          </a:xfrm>
          <a:prstGeom prst="rect">
            <a:avLst/>
          </a:prstGeom>
        </p:spPr>
      </p:pic>
      <p:pic>
        <p:nvPicPr>
          <p:cNvPr id="7" name="Imagen 6"/>
          <p:cNvPicPr>
            <a:picLocks noChangeAspect="1"/>
          </p:cNvPicPr>
          <p:nvPr/>
        </p:nvPicPr>
        <p:blipFill>
          <a:blip r:embed="rId5"/>
          <a:stretch>
            <a:fillRect/>
          </a:stretch>
        </p:blipFill>
        <p:spPr>
          <a:xfrm>
            <a:off x="6427811" y="1311255"/>
            <a:ext cx="2388556" cy="589464"/>
          </a:xfrm>
          <a:prstGeom prst="rect">
            <a:avLst/>
          </a:prstGeom>
        </p:spPr>
      </p:pic>
      <p:pic>
        <p:nvPicPr>
          <p:cNvPr id="11" name="Imagen 10"/>
          <p:cNvPicPr>
            <a:picLocks noChangeAspect="1"/>
          </p:cNvPicPr>
          <p:nvPr/>
        </p:nvPicPr>
        <p:blipFill>
          <a:blip r:embed="rId6"/>
          <a:stretch>
            <a:fillRect/>
          </a:stretch>
        </p:blipFill>
        <p:spPr>
          <a:xfrm>
            <a:off x="3943883" y="4102816"/>
            <a:ext cx="2579278" cy="572964"/>
          </a:xfrm>
          <a:prstGeom prst="rect">
            <a:avLst/>
          </a:prstGeom>
        </p:spPr>
      </p:pic>
      <p:pic>
        <p:nvPicPr>
          <p:cNvPr id="12" name="Imagen 11"/>
          <p:cNvPicPr>
            <a:picLocks noChangeAspect="1"/>
          </p:cNvPicPr>
          <p:nvPr/>
        </p:nvPicPr>
        <p:blipFill>
          <a:blip r:embed="rId7"/>
          <a:stretch>
            <a:fillRect/>
          </a:stretch>
        </p:blipFill>
        <p:spPr>
          <a:xfrm>
            <a:off x="6498987" y="4102816"/>
            <a:ext cx="2264382" cy="572964"/>
          </a:xfrm>
          <a:prstGeom prst="rect">
            <a:avLst/>
          </a:prstGeom>
        </p:spPr>
      </p:pic>
      <p:pic>
        <p:nvPicPr>
          <p:cNvPr id="2" name="Imagen 1"/>
          <p:cNvPicPr>
            <a:picLocks noChangeAspect="1"/>
          </p:cNvPicPr>
          <p:nvPr/>
        </p:nvPicPr>
        <p:blipFill>
          <a:blip r:embed="rId8"/>
          <a:stretch>
            <a:fillRect/>
          </a:stretch>
        </p:blipFill>
        <p:spPr>
          <a:xfrm>
            <a:off x="4095750" y="2119312"/>
            <a:ext cx="952500" cy="904875"/>
          </a:xfrm>
          <a:prstGeom prst="rect">
            <a:avLst/>
          </a:prstGeom>
        </p:spPr>
      </p:pic>
      <p:pic>
        <p:nvPicPr>
          <p:cNvPr id="3" name="Imagen 2"/>
          <p:cNvPicPr>
            <a:picLocks noChangeAspect="1"/>
          </p:cNvPicPr>
          <p:nvPr/>
        </p:nvPicPr>
        <p:blipFill>
          <a:blip r:embed="rId9"/>
          <a:stretch>
            <a:fillRect/>
          </a:stretch>
        </p:blipFill>
        <p:spPr>
          <a:xfrm>
            <a:off x="5108375" y="2119312"/>
            <a:ext cx="3654994" cy="904875"/>
          </a:xfrm>
          <a:prstGeom prst="rect">
            <a:avLst/>
          </a:prstGeom>
        </p:spPr>
      </p:pic>
      <p:pic>
        <p:nvPicPr>
          <p:cNvPr id="14" name="Imagen 13"/>
          <p:cNvPicPr>
            <a:picLocks noChangeAspect="1"/>
          </p:cNvPicPr>
          <p:nvPr/>
        </p:nvPicPr>
        <p:blipFill>
          <a:blip r:embed="rId10"/>
          <a:stretch>
            <a:fillRect/>
          </a:stretch>
        </p:blipFill>
        <p:spPr>
          <a:xfrm>
            <a:off x="4095750" y="485588"/>
            <a:ext cx="4720617" cy="6851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718003" y="599405"/>
            <a:ext cx="3264880" cy="64019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sz="4400" b="1" dirty="0" smtClean="0"/>
              <a:t>Objetivos</a:t>
            </a:r>
            <a:r>
              <a:rPr lang="es-CO" dirty="0" smtClean="0"/>
              <a:t> </a:t>
            </a:r>
            <a:endParaRPr dirty="0"/>
          </a:p>
        </p:txBody>
      </p:sp>
      <p:sp>
        <p:nvSpPr>
          <p:cNvPr id="17" name="Google Shape;160;p24"/>
          <p:cNvSpPr txBox="1">
            <a:spLocks noGrp="1"/>
          </p:cNvSpPr>
          <p:nvPr>
            <p:ph type="body" idx="3"/>
          </p:nvPr>
        </p:nvSpPr>
        <p:spPr>
          <a:xfrm>
            <a:off x="849086" y="1559703"/>
            <a:ext cx="7837714" cy="3265110"/>
          </a:xfrm>
          <a:prstGeom prst="rect">
            <a:avLst/>
          </a:prstGeom>
          <a:noFill/>
          <a:ln>
            <a:noFill/>
          </a:ln>
        </p:spPr>
        <p:txBody>
          <a:bodyPr spcFirstLastPara="1" wrap="square" lIns="68575" tIns="34275" rIns="68575" bIns="34275" anchor="t" anchorCtr="0">
            <a:noAutofit/>
          </a:bodyPr>
          <a:lstStyle/>
          <a:p>
            <a:pPr marL="139700" lvl="0" indent="0" algn="just">
              <a:buClr>
                <a:srgbClr val="FFFFFF"/>
              </a:buClr>
              <a:buSzPts val="1400"/>
            </a:pPr>
            <a:r>
              <a:rPr lang="es-CO" sz="1800" b="1" dirty="0" smtClean="0"/>
              <a:t>1.</a:t>
            </a:r>
            <a:r>
              <a:rPr lang="es-CO" sz="1800" dirty="0" smtClean="0"/>
              <a:t> Incrementar </a:t>
            </a:r>
            <a:r>
              <a:rPr lang="es-CO" sz="1800" dirty="0"/>
              <a:t>las exportaciones a través del tráfico postal y los envíos urgentes gracias a la promoción de esta modalidad de exportación.</a:t>
            </a:r>
          </a:p>
          <a:p>
            <a:pPr marL="139700" lvl="0" indent="0" algn="just">
              <a:buClr>
                <a:srgbClr val="FFFFFF"/>
              </a:buClr>
              <a:buSzPts val="1400"/>
            </a:pPr>
            <a:r>
              <a:rPr lang="es-CO" sz="1800" b="1" dirty="0" smtClean="0"/>
              <a:t>2. </a:t>
            </a:r>
            <a:r>
              <a:rPr lang="es-CO" sz="1800" dirty="0" smtClean="0"/>
              <a:t>Descentralizar </a:t>
            </a:r>
            <a:r>
              <a:rPr lang="es-CO" sz="1800" dirty="0"/>
              <a:t>las exportaciones de las grandes ciudades de tal manera que las regiones tengan oportunidades en el mercado internacional.</a:t>
            </a:r>
          </a:p>
          <a:p>
            <a:pPr marL="139700" lvl="0" indent="0" algn="just">
              <a:buClr>
                <a:srgbClr val="FFFFFF"/>
              </a:buClr>
              <a:buSzPts val="1400"/>
            </a:pPr>
            <a:r>
              <a:rPr lang="es-CO" sz="1800" b="1" dirty="0" smtClean="0"/>
              <a:t>3</a:t>
            </a:r>
            <a:r>
              <a:rPr lang="es-CO" sz="1800" dirty="0" smtClean="0"/>
              <a:t>. Fomentar </a:t>
            </a:r>
            <a:r>
              <a:rPr lang="es-CO" sz="1800" dirty="0"/>
              <a:t>la formalización de las MIPYMES gracias a la oferta de nuevos servicios de exportación simplificados.</a:t>
            </a:r>
            <a:endParaRPr lang="es-CO" sz="1800" dirty="0" smtClean="0"/>
          </a:p>
          <a:p>
            <a:pPr marL="139700" lvl="0" indent="0" algn="just">
              <a:buClr>
                <a:srgbClr val="FFFFFF"/>
              </a:buClr>
              <a:buSzPts val="1400"/>
            </a:pPr>
            <a:r>
              <a:rPr lang="es-CO" sz="1800" b="1" dirty="0" smtClean="0"/>
              <a:t>4. </a:t>
            </a:r>
            <a:r>
              <a:rPr lang="es-CO" sz="1800" dirty="0" smtClean="0"/>
              <a:t>Consolidar </a:t>
            </a:r>
            <a:r>
              <a:rPr lang="es-CO" sz="1800" dirty="0"/>
              <a:t>una cultura exportadora a través de la pu</a:t>
            </a:r>
            <a:r>
              <a:rPr lang="es-CO" sz="2000" dirty="0"/>
              <a:t>esta en marcha de soluciones de exportación alternativas.</a:t>
            </a:r>
          </a:p>
          <a:p>
            <a:pPr marL="425450" lvl="0" indent="-285750" algn="just">
              <a:buClr>
                <a:srgbClr val="FFFFFF"/>
              </a:buClr>
              <a:buSzPts val="1400"/>
              <a:buFont typeface="Wingdings" panose="05000000000000000000" pitchFamily="2" charset="2"/>
              <a:buChar char="Ø"/>
            </a:pPr>
            <a:endParaRPr lang="es-CO" sz="2000" dirty="0"/>
          </a:p>
          <a:p>
            <a:pPr marL="139700" lvl="0" indent="0" algn="l" rtl="0">
              <a:lnSpc>
                <a:spcPct val="90000"/>
              </a:lnSpc>
              <a:spcBef>
                <a:spcPts val="800"/>
              </a:spcBef>
              <a:spcAft>
                <a:spcPts val="0"/>
              </a:spcAft>
              <a:buClr>
                <a:srgbClr val="FFFFFF"/>
              </a:buClr>
              <a:buSzPts val="1400"/>
              <a:buNone/>
            </a:pPr>
            <a:endParaRPr sz="1800" dirty="0"/>
          </a:p>
        </p:txBody>
      </p:sp>
    </p:spTree>
    <p:extLst>
      <p:ext uri="{BB962C8B-B14F-4D97-AF65-F5344CB8AC3E}">
        <p14:creationId xmlns:p14="http://schemas.microsoft.com/office/powerpoint/2010/main" val="473047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590</Words>
  <Application>Microsoft Office PowerPoint</Application>
  <PresentationFormat>Presentación en pantalla (16:9)</PresentationFormat>
  <Paragraphs>62</Paragraphs>
  <Slides>13</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Work Sans SemiBold</vt:lpstr>
      <vt:lpstr>Wingdings</vt:lpstr>
      <vt:lpstr>Calabri</vt:lpstr>
      <vt:lpstr>Arial</vt:lpstr>
      <vt:lpstr>Work Sans</vt:lpstr>
      <vt:lpstr>Work Sans Light</vt:lpstr>
      <vt:lpstr>Presidencia de Colomba</vt:lpstr>
      <vt:lpstr>Exporta Fácil</vt:lpstr>
      <vt:lpstr>¿Qué es?  </vt:lpstr>
      <vt:lpstr>Exportación por Envíos Postales para MIPYMES Exporta-Fácil </vt:lpstr>
      <vt:lpstr>Unión Postal Universal – UPU </vt:lpstr>
      <vt:lpstr>Servicio Postal Universal – SPU </vt:lpstr>
      <vt:lpstr>Estrategia </vt:lpstr>
      <vt:lpstr>En Colombia inició  </vt:lpstr>
      <vt:lpstr>Presentación de PowerPoint</vt:lpstr>
      <vt:lpstr>Objetivos </vt:lpstr>
      <vt:lpstr>Beneficios  </vt:lpstr>
      <vt:lpstr>Operador Postal Oficial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Danisa Bencic</dc:creator>
  <cp:lastModifiedBy>Laura Camila Diaz Sora</cp:lastModifiedBy>
  <cp:revision>75</cp:revision>
  <dcterms:modified xsi:type="dcterms:W3CDTF">2019-04-12T18:33:18Z</dcterms:modified>
</cp:coreProperties>
</file>